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5" r:id="rId27"/>
    <p:sldId id="281" r:id="rId28"/>
    <p:sldId id="282" r:id="rId29"/>
    <p:sldId id="283" r:id="rId30"/>
    <p:sldId id="284" r:id="rId31"/>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280"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00938" y="2309114"/>
            <a:ext cx="6604000" cy="574039"/>
          </a:xfrm>
          <a:prstGeom prst="rect">
            <a:avLst/>
          </a:prstGeom>
        </p:spPr>
        <p:txBody>
          <a:bodyPr wrap="square" lIns="0" tIns="0" rIns="0" bIns="0">
            <a:spAutoFit/>
          </a:bodyPr>
          <a:lstStyle>
            <a:lvl1pPr>
              <a:defRPr sz="3200" b="1" i="0">
                <a:solidFill>
                  <a:schemeClr val="bg1"/>
                </a:solidFill>
                <a:latin typeface="Arial"/>
                <a:cs typeface="Aria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2400" b="1" i="0">
                <a:solidFill>
                  <a:srgbClr val="001F5F"/>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400" b="1" i="0">
                <a:solidFill>
                  <a:srgbClr val="001F5F"/>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bg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5/28/2025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5/28/2025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5/28/2025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3999" cy="6857997"/>
          </a:xfrm>
          <a:prstGeom prst="rect">
            <a:avLst/>
          </a:prstGeom>
        </p:spPr>
      </p:pic>
      <p:sp>
        <p:nvSpPr>
          <p:cNvPr id="2" name="Holder 2"/>
          <p:cNvSpPr>
            <a:spLocks noGrp="1"/>
          </p:cNvSpPr>
          <p:nvPr>
            <p:ph type="title"/>
          </p:nvPr>
        </p:nvSpPr>
        <p:spPr>
          <a:xfrm>
            <a:off x="2128773" y="-63500"/>
            <a:ext cx="6641465" cy="629666"/>
          </a:xfrm>
          <a:prstGeom prst="rect">
            <a:avLst/>
          </a:prstGeom>
        </p:spPr>
        <p:txBody>
          <a:bodyPr wrap="square" lIns="0" tIns="0" rIns="0" bIns="0">
            <a:spAutoFit/>
          </a:bodyPr>
          <a:lstStyle>
            <a:lvl1pPr>
              <a:defRPr sz="3200" b="1" i="0">
                <a:solidFill>
                  <a:schemeClr val="bg1"/>
                </a:solidFill>
                <a:latin typeface="Arial"/>
                <a:cs typeface="Arial"/>
              </a:defRPr>
            </a:lvl1pPr>
          </a:lstStyle>
          <a:p>
            <a:endParaRPr/>
          </a:p>
        </p:txBody>
      </p:sp>
      <p:sp>
        <p:nvSpPr>
          <p:cNvPr id="3" name="Holder 3"/>
          <p:cNvSpPr>
            <a:spLocks noGrp="1"/>
          </p:cNvSpPr>
          <p:nvPr>
            <p:ph type="body" idx="1"/>
          </p:nvPr>
        </p:nvSpPr>
        <p:spPr>
          <a:xfrm>
            <a:off x="845311" y="1401064"/>
            <a:ext cx="5921375" cy="4780915"/>
          </a:xfrm>
          <a:prstGeom prst="rect">
            <a:avLst/>
          </a:prstGeom>
        </p:spPr>
        <p:txBody>
          <a:bodyPr wrap="square" lIns="0" tIns="0" rIns="0" bIns="0">
            <a:spAutoFit/>
          </a:bodyPr>
          <a:lstStyle>
            <a:lvl1pPr>
              <a:defRPr sz="2400" b="1" i="0">
                <a:solidFill>
                  <a:srgbClr val="001F5F"/>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5/28/2025</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auth-hcm03.ns2cloud.com/SecureAuth7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csc@legalplans.com"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virtualfairhub.com/Nexcom/public/welcome" TargetMode="External"/><Relationship Id="rId2" Type="http://schemas.openxmlformats.org/officeDocument/2006/relationships/image" Target="../media/image15.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960862" y="2895600"/>
            <a:ext cx="6604000" cy="566822"/>
          </a:xfrm>
          <a:prstGeom prst="rect">
            <a:avLst/>
          </a:prstGeom>
        </p:spPr>
        <p:txBody>
          <a:bodyPr vert="horz" wrap="square" lIns="0" tIns="12700" rIns="0" bIns="0" rtlCol="0">
            <a:spAutoFit/>
          </a:bodyPr>
          <a:lstStyle/>
          <a:p>
            <a:pPr marL="12700" algn="ctr">
              <a:lnSpc>
                <a:spcPct val="100000"/>
              </a:lnSpc>
              <a:spcBef>
                <a:spcPts val="100"/>
              </a:spcBef>
            </a:pPr>
            <a:r>
              <a:rPr lang="en-US" sz="3600" b="0" dirty="0" smtClean="0">
                <a:solidFill>
                  <a:srgbClr val="1F487C"/>
                </a:solidFill>
                <a:latin typeface="Arial"/>
                <a:cs typeface="Arial"/>
              </a:rPr>
              <a:t>Retirement Benefits </a:t>
            </a:r>
            <a:endParaRPr sz="3600" dirty="0">
              <a:latin typeface="Arial"/>
              <a:cs typeface="Arial"/>
            </a:endParaRPr>
          </a:p>
        </p:txBody>
      </p:sp>
      <p:sp>
        <p:nvSpPr>
          <p:cNvPr id="4" name="TextBox 3"/>
          <p:cNvSpPr txBox="1"/>
          <p:nvPr/>
        </p:nvSpPr>
        <p:spPr>
          <a:xfrm>
            <a:off x="7848600" y="6172200"/>
            <a:ext cx="1219200" cy="230832"/>
          </a:xfrm>
          <a:prstGeom prst="rect">
            <a:avLst/>
          </a:prstGeom>
          <a:noFill/>
        </p:spPr>
        <p:txBody>
          <a:bodyPr wrap="square" rtlCol="0">
            <a:spAutoFit/>
          </a:bodyPr>
          <a:lstStyle/>
          <a:p>
            <a:r>
              <a:rPr lang="en-US" sz="900" dirty="0" smtClean="0"/>
              <a:t>Updated 5-28-2025</a:t>
            </a:r>
            <a:endParaRPr lang="en-US" sz="9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1850" y="990600"/>
            <a:ext cx="6087325" cy="1066949"/>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3657600"/>
            <a:ext cx="2956560" cy="197205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84150" rIns="0" bIns="0" rtlCol="0">
            <a:spAutoFit/>
          </a:bodyPr>
          <a:lstStyle/>
          <a:p>
            <a:pPr marL="2615565">
              <a:lnSpc>
                <a:spcPct val="100000"/>
              </a:lnSpc>
              <a:spcBef>
                <a:spcPts val="100"/>
              </a:spcBef>
            </a:pPr>
            <a:r>
              <a:rPr sz="2500" dirty="0"/>
              <a:t>NEXCOM</a:t>
            </a:r>
            <a:r>
              <a:rPr sz="2500" spc="-5" dirty="0"/>
              <a:t> </a:t>
            </a:r>
            <a:r>
              <a:rPr sz="2500" dirty="0"/>
              <a:t>Retirement</a:t>
            </a:r>
            <a:r>
              <a:rPr sz="2500" spc="-5" dirty="0"/>
              <a:t> </a:t>
            </a:r>
            <a:r>
              <a:rPr sz="2500" spc="-20" dirty="0"/>
              <a:t>Plan</a:t>
            </a:r>
            <a:endParaRPr sz="2500"/>
          </a:p>
        </p:txBody>
      </p:sp>
      <p:sp>
        <p:nvSpPr>
          <p:cNvPr id="3" name="object 3"/>
          <p:cNvSpPr txBox="1"/>
          <p:nvPr/>
        </p:nvSpPr>
        <p:spPr>
          <a:xfrm>
            <a:off x="1862835" y="763778"/>
            <a:ext cx="5417820" cy="391160"/>
          </a:xfrm>
          <a:prstGeom prst="rect">
            <a:avLst/>
          </a:prstGeom>
        </p:spPr>
        <p:txBody>
          <a:bodyPr vert="horz" wrap="square" lIns="0" tIns="12700" rIns="0" bIns="0" rtlCol="0">
            <a:spAutoFit/>
          </a:bodyPr>
          <a:lstStyle/>
          <a:p>
            <a:pPr marL="12700">
              <a:lnSpc>
                <a:spcPct val="100000"/>
              </a:lnSpc>
              <a:spcBef>
                <a:spcPts val="100"/>
              </a:spcBef>
            </a:pPr>
            <a:r>
              <a:rPr sz="2400" u="sng" dirty="0">
                <a:solidFill>
                  <a:srgbClr val="1F487C"/>
                </a:solidFill>
                <a:uFill>
                  <a:solidFill>
                    <a:srgbClr val="1F487C"/>
                  </a:solidFill>
                </a:uFill>
                <a:latin typeface="Arial"/>
                <a:cs typeface="Arial"/>
              </a:rPr>
              <a:t>Estimated</a:t>
            </a:r>
            <a:r>
              <a:rPr sz="2400" u="sng" spc="-25" dirty="0">
                <a:solidFill>
                  <a:srgbClr val="1F487C"/>
                </a:solidFill>
                <a:uFill>
                  <a:solidFill>
                    <a:srgbClr val="1F487C"/>
                  </a:solidFill>
                </a:uFill>
                <a:latin typeface="Arial"/>
                <a:cs typeface="Arial"/>
              </a:rPr>
              <a:t> </a:t>
            </a:r>
            <a:r>
              <a:rPr sz="2400" u="sng" dirty="0">
                <a:solidFill>
                  <a:srgbClr val="1F487C"/>
                </a:solidFill>
                <a:uFill>
                  <a:solidFill>
                    <a:srgbClr val="1F487C"/>
                  </a:solidFill>
                </a:uFill>
                <a:latin typeface="Arial"/>
                <a:cs typeface="Arial"/>
              </a:rPr>
              <a:t>Retirement</a:t>
            </a:r>
            <a:r>
              <a:rPr sz="2400" u="sng" spc="-15" dirty="0">
                <a:solidFill>
                  <a:srgbClr val="1F487C"/>
                </a:solidFill>
                <a:uFill>
                  <a:solidFill>
                    <a:srgbClr val="1F487C"/>
                  </a:solidFill>
                </a:uFill>
                <a:latin typeface="Arial"/>
                <a:cs typeface="Arial"/>
              </a:rPr>
              <a:t> </a:t>
            </a:r>
            <a:r>
              <a:rPr sz="2400" u="sng" dirty="0">
                <a:solidFill>
                  <a:srgbClr val="1F487C"/>
                </a:solidFill>
                <a:uFill>
                  <a:solidFill>
                    <a:srgbClr val="1F487C"/>
                  </a:solidFill>
                </a:uFill>
                <a:latin typeface="Arial"/>
                <a:cs typeface="Arial"/>
              </a:rPr>
              <a:t>Benefit</a:t>
            </a:r>
            <a:r>
              <a:rPr sz="2400" u="sng" spc="-25" dirty="0">
                <a:solidFill>
                  <a:srgbClr val="1F487C"/>
                </a:solidFill>
                <a:uFill>
                  <a:solidFill>
                    <a:srgbClr val="1F487C"/>
                  </a:solidFill>
                </a:uFill>
                <a:latin typeface="Arial"/>
                <a:cs typeface="Arial"/>
              </a:rPr>
              <a:t> </a:t>
            </a:r>
            <a:r>
              <a:rPr sz="2400" u="sng" dirty="0">
                <a:solidFill>
                  <a:srgbClr val="1F487C"/>
                </a:solidFill>
                <a:uFill>
                  <a:solidFill>
                    <a:srgbClr val="1F487C"/>
                  </a:solidFill>
                </a:uFill>
                <a:latin typeface="Arial"/>
                <a:cs typeface="Arial"/>
              </a:rPr>
              <a:t>@</a:t>
            </a:r>
            <a:r>
              <a:rPr sz="2400" u="sng" spc="-155" dirty="0">
                <a:solidFill>
                  <a:srgbClr val="1F487C"/>
                </a:solidFill>
                <a:uFill>
                  <a:solidFill>
                    <a:srgbClr val="1F487C"/>
                  </a:solidFill>
                </a:uFill>
                <a:latin typeface="Arial"/>
                <a:cs typeface="Arial"/>
              </a:rPr>
              <a:t> </a:t>
            </a:r>
            <a:r>
              <a:rPr sz="2400" u="sng" dirty="0">
                <a:solidFill>
                  <a:srgbClr val="1F487C"/>
                </a:solidFill>
                <a:uFill>
                  <a:solidFill>
                    <a:srgbClr val="1F487C"/>
                  </a:solidFill>
                </a:uFill>
                <a:latin typeface="Arial"/>
                <a:cs typeface="Arial"/>
              </a:rPr>
              <a:t>Age</a:t>
            </a:r>
            <a:r>
              <a:rPr sz="2400" u="sng" spc="-25" dirty="0">
                <a:solidFill>
                  <a:srgbClr val="1F487C"/>
                </a:solidFill>
                <a:uFill>
                  <a:solidFill>
                    <a:srgbClr val="1F487C"/>
                  </a:solidFill>
                </a:uFill>
                <a:latin typeface="Arial"/>
                <a:cs typeface="Arial"/>
              </a:rPr>
              <a:t> 62</a:t>
            </a:r>
            <a:endParaRPr sz="2400">
              <a:latin typeface="Arial"/>
              <a:cs typeface="Arial"/>
            </a:endParaRPr>
          </a:p>
        </p:txBody>
      </p:sp>
      <p:sp>
        <p:nvSpPr>
          <p:cNvPr id="4" name="object 4"/>
          <p:cNvSpPr txBox="1"/>
          <p:nvPr/>
        </p:nvSpPr>
        <p:spPr>
          <a:xfrm>
            <a:off x="535940" y="1130756"/>
            <a:ext cx="3754120" cy="1122680"/>
          </a:xfrm>
          <a:prstGeom prst="rect">
            <a:avLst/>
          </a:prstGeom>
        </p:spPr>
        <p:txBody>
          <a:bodyPr vert="horz" wrap="square" lIns="0" tIns="12700" rIns="0" bIns="0" rtlCol="0">
            <a:spAutoFit/>
          </a:bodyPr>
          <a:lstStyle/>
          <a:p>
            <a:pPr marL="12700" marR="292100">
              <a:lnSpc>
                <a:spcPct val="120000"/>
              </a:lnSpc>
              <a:spcBef>
                <a:spcPts val="100"/>
              </a:spcBef>
            </a:pPr>
            <a:r>
              <a:rPr sz="2000" dirty="0">
                <a:solidFill>
                  <a:srgbClr val="1F487C"/>
                </a:solidFill>
                <a:latin typeface="Arial"/>
                <a:cs typeface="Arial"/>
              </a:rPr>
              <a:t>Highest</a:t>
            </a:r>
            <a:r>
              <a:rPr sz="2000" spc="-45" dirty="0">
                <a:solidFill>
                  <a:srgbClr val="1F487C"/>
                </a:solidFill>
                <a:latin typeface="Arial"/>
                <a:cs typeface="Arial"/>
              </a:rPr>
              <a:t> </a:t>
            </a:r>
            <a:r>
              <a:rPr sz="2000" dirty="0">
                <a:solidFill>
                  <a:srgbClr val="1F487C"/>
                </a:solidFill>
                <a:latin typeface="Arial"/>
                <a:cs typeface="Arial"/>
              </a:rPr>
              <a:t>36</a:t>
            </a:r>
            <a:r>
              <a:rPr sz="2000" spc="-50" dirty="0">
                <a:solidFill>
                  <a:srgbClr val="1F487C"/>
                </a:solidFill>
                <a:latin typeface="Arial"/>
                <a:cs typeface="Arial"/>
              </a:rPr>
              <a:t> </a:t>
            </a:r>
            <a:r>
              <a:rPr sz="2000" dirty="0">
                <a:solidFill>
                  <a:srgbClr val="1F487C"/>
                </a:solidFill>
                <a:latin typeface="Arial"/>
                <a:cs typeface="Arial"/>
              </a:rPr>
              <a:t>months</a:t>
            </a:r>
            <a:r>
              <a:rPr sz="2000" spc="-50" dirty="0">
                <a:solidFill>
                  <a:srgbClr val="1F487C"/>
                </a:solidFill>
                <a:latin typeface="Arial"/>
                <a:cs typeface="Arial"/>
              </a:rPr>
              <a:t> </a:t>
            </a:r>
            <a:r>
              <a:rPr sz="2000" dirty="0">
                <a:solidFill>
                  <a:srgbClr val="1F487C"/>
                </a:solidFill>
                <a:latin typeface="Arial"/>
                <a:cs typeface="Arial"/>
              </a:rPr>
              <a:t>of</a:t>
            </a:r>
            <a:r>
              <a:rPr sz="2000" spc="-55" dirty="0">
                <a:solidFill>
                  <a:srgbClr val="1F487C"/>
                </a:solidFill>
                <a:latin typeface="Arial"/>
                <a:cs typeface="Arial"/>
              </a:rPr>
              <a:t> </a:t>
            </a:r>
            <a:r>
              <a:rPr sz="2000" spc="-10" dirty="0">
                <a:solidFill>
                  <a:srgbClr val="1F487C"/>
                </a:solidFill>
                <a:latin typeface="Arial"/>
                <a:cs typeface="Arial"/>
              </a:rPr>
              <a:t>earnings </a:t>
            </a:r>
            <a:r>
              <a:rPr sz="2000" spc="-30" dirty="0">
                <a:solidFill>
                  <a:srgbClr val="1F487C"/>
                </a:solidFill>
                <a:latin typeface="Arial"/>
                <a:cs typeface="Arial"/>
              </a:rPr>
              <a:t>Years</a:t>
            </a:r>
            <a:r>
              <a:rPr sz="2000" spc="-80" dirty="0">
                <a:solidFill>
                  <a:srgbClr val="1F487C"/>
                </a:solidFill>
                <a:latin typeface="Arial"/>
                <a:cs typeface="Arial"/>
              </a:rPr>
              <a:t> </a:t>
            </a:r>
            <a:r>
              <a:rPr sz="2000" dirty="0">
                <a:solidFill>
                  <a:srgbClr val="1F487C"/>
                </a:solidFill>
                <a:latin typeface="Arial"/>
                <a:cs typeface="Arial"/>
              </a:rPr>
              <a:t>of</a:t>
            </a:r>
            <a:r>
              <a:rPr sz="2000" spc="-85" dirty="0">
                <a:solidFill>
                  <a:srgbClr val="1F487C"/>
                </a:solidFill>
                <a:latin typeface="Arial"/>
                <a:cs typeface="Arial"/>
              </a:rPr>
              <a:t> </a:t>
            </a:r>
            <a:r>
              <a:rPr sz="2000" dirty="0">
                <a:solidFill>
                  <a:srgbClr val="1F487C"/>
                </a:solidFill>
                <a:latin typeface="Arial"/>
                <a:cs typeface="Arial"/>
              </a:rPr>
              <a:t>Credited</a:t>
            </a:r>
            <a:r>
              <a:rPr sz="2000" spc="-70" dirty="0">
                <a:solidFill>
                  <a:srgbClr val="1F487C"/>
                </a:solidFill>
                <a:latin typeface="Arial"/>
                <a:cs typeface="Arial"/>
              </a:rPr>
              <a:t> </a:t>
            </a:r>
            <a:r>
              <a:rPr sz="2000" spc="-10" dirty="0">
                <a:solidFill>
                  <a:srgbClr val="1F487C"/>
                </a:solidFill>
                <a:latin typeface="Arial"/>
                <a:cs typeface="Arial"/>
              </a:rPr>
              <a:t>Service</a:t>
            </a:r>
            <a:endParaRPr sz="2000">
              <a:latin typeface="Arial"/>
              <a:cs typeface="Arial"/>
            </a:endParaRPr>
          </a:p>
          <a:p>
            <a:pPr marL="12700">
              <a:lnSpc>
                <a:spcPct val="100000"/>
              </a:lnSpc>
              <a:spcBef>
                <a:spcPts val="480"/>
              </a:spcBef>
            </a:pPr>
            <a:r>
              <a:rPr sz="2000" dirty="0">
                <a:solidFill>
                  <a:srgbClr val="1F487C"/>
                </a:solidFill>
                <a:latin typeface="Arial"/>
                <a:cs typeface="Arial"/>
              </a:rPr>
              <a:t>Social</a:t>
            </a:r>
            <a:r>
              <a:rPr sz="2000" spc="-95" dirty="0">
                <a:solidFill>
                  <a:srgbClr val="1F487C"/>
                </a:solidFill>
                <a:latin typeface="Arial"/>
                <a:cs typeface="Arial"/>
              </a:rPr>
              <a:t> </a:t>
            </a:r>
            <a:r>
              <a:rPr sz="2000" dirty="0">
                <a:solidFill>
                  <a:srgbClr val="1F487C"/>
                </a:solidFill>
                <a:latin typeface="Arial"/>
                <a:cs typeface="Arial"/>
              </a:rPr>
              <a:t>Security</a:t>
            </a:r>
            <a:r>
              <a:rPr sz="2000" spc="-55" dirty="0">
                <a:solidFill>
                  <a:srgbClr val="1F487C"/>
                </a:solidFill>
                <a:latin typeface="Arial"/>
                <a:cs typeface="Arial"/>
              </a:rPr>
              <a:t> </a:t>
            </a:r>
            <a:r>
              <a:rPr sz="2000" dirty="0">
                <a:solidFill>
                  <a:srgbClr val="1F487C"/>
                </a:solidFill>
                <a:latin typeface="Arial"/>
                <a:cs typeface="Arial"/>
              </a:rPr>
              <a:t>Benefit</a:t>
            </a:r>
            <a:r>
              <a:rPr sz="2000" spc="-55" dirty="0">
                <a:solidFill>
                  <a:srgbClr val="1F487C"/>
                </a:solidFill>
                <a:latin typeface="Arial"/>
                <a:cs typeface="Arial"/>
              </a:rPr>
              <a:t> </a:t>
            </a:r>
            <a:r>
              <a:rPr sz="2000" spc="-30" dirty="0">
                <a:solidFill>
                  <a:srgbClr val="1F487C"/>
                </a:solidFill>
                <a:latin typeface="Arial"/>
                <a:cs typeface="Arial"/>
              </a:rPr>
              <a:t>@</a:t>
            </a:r>
            <a:r>
              <a:rPr sz="2000" spc="-120" dirty="0">
                <a:solidFill>
                  <a:srgbClr val="1F487C"/>
                </a:solidFill>
                <a:latin typeface="Arial"/>
                <a:cs typeface="Arial"/>
              </a:rPr>
              <a:t> </a:t>
            </a:r>
            <a:r>
              <a:rPr sz="2000" dirty="0">
                <a:solidFill>
                  <a:srgbClr val="1F487C"/>
                </a:solidFill>
                <a:latin typeface="Arial"/>
                <a:cs typeface="Arial"/>
              </a:rPr>
              <a:t>Age</a:t>
            </a:r>
            <a:r>
              <a:rPr sz="2000" spc="-60" dirty="0">
                <a:solidFill>
                  <a:srgbClr val="1F487C"/>
                </a:solidFill>
                <a:latin typeface="Arial"/>
                <a:cs typeface="Arial"/>
              </a:rPr>
              <a:t> </a:t>
            </a:r>
            <a:r>
              <a:rPr sz="2000" spc="-25" dirty="0">
                <a:solidFill>
                  <a:srgbClr val="1F487C"/>
                </a:solidFill>
                <a:latin typeface="Arial"/>
                <a:cs typeface="Arial"/>
              </a:rPr>
              <a:t>62</a:t>
            </a:r>
            <a:endParaRPr sz="2000">
              <a:latin typeface="Arial"/>
              <a:cs typeface="Arial"/>
            </a:endParaRPr>
          </a:p>
        </p:txBody>
      </p:sp>
      <p:sp>
        <p:nvSpPr>
          <p:cNvPr id="5" name="object 5"/>
          <p:cNvSpPr txBox="1"/>
          <p:nvPr/>
        </p:nvSpPr>
        <p:spPr>
          <a:xfrm>
            <a:off x="4650994" y="1130756"/>
            <a:ext cx="1160145" cy="1122680"/>
          </a:xfrm>
          <a:prstGeom prst="rect">
            <a:avLst/>
          </a:prstGeom>
        </p:spPr>
        <p:txBody>
          <a:bodyPr vert="horz" wrap="square" lIns="0" tIns="73660" rIns="0" bIns="0" rtlCol="0">
            <a:spAutoFit/>
          </a:bodyPr>
          <a:lstStyle/>
          <a:p>
            <a:pPr marL="12700">
              <a:lnSpc>
                <a:spcPct val="100000"/>
              </a:lnSpc>
              <a:spcBef>
                <a:spcPts val="580"/>
              </a:spcBef>
            </a:pPr>
            <a:r>
              <a:rPr sz="2000" dirty="0">
                <a:solidFill>
                  <a:srgbClr val="1F487C"/>
                </a:solidFill>
                <a:latin typeface="Arial"/>
                <a:cs typeface="Arial"/>
              </a:rPr>
              <a:t>=</a:t>
            </a:r>
            <a:r>
              <a:rPr sz="2000" spc="-30" dirty="0">
                <a:solidFill>
                  <a:srgbClr val="1F487C"/>
                </a:solidFill>
                <a:latin typeface="Arial"/>
                <a:cs typeface="Arial"/>
              </a:rPr>
              <a:t> </a:t>
            </a:r>
            <a:r>
              <a:rPr sz="2000" spc="-10" dirty="0">
                <a:solidFill>
                  <a:srgbClr val="1F487C"/>
                </a:solidFill>
                <a:latin typeface="Arial"/>
                <a:cs typeface="Arial"/>
              </a:rPr>
              <a:t>$50,000</a:t>
            </a:r>
            <a:endParaRPr sz="2000">
              <a:latin typeface="Arial"/>
              <a:cs typeface="Arial"/>
            </a:endParaRPr>
          </a:p>
          <a:p>
            <a:pPr marL="12700">
              <a:lnSpc>
                <a:spcPct val="100000"/>
              </a:lnSpc>
              <a:spcBef>
                <a:spcPts val="480"/>
              </a:spcBef>
            </a:pPr>
            <a:r>
              <a:rPr sz="2000" dirty="0">
                <a:solidFill>
                  <a:srgbClr val="1F487C"/>
                </a:solidFill>
                <a:latin typeface="Arial"/>
                <a:cs typeface="Arial"/>
              </a:rPr>
              <a:t>=</a:t>
            </a:r>
            <a:r>
              <a:rPr sz="2000" spc="-30" dirty="0">
                <a:solidFill>
                  <a:srgbClr val="1F487C"/>
                </a:solidFill>
                <a:latin typeface="Arial"/>
                <a:cs typeface="Arial"/>
              </a:rPr>
              <a:t> </a:t>
            </a:r>
            <a:r>
              <a:rPr sz="2000" spc="-25" dirty="0">
                <a:solidFill>
                  <a:srgbClr val="1F487C"/>
                </a:solidFill>
                <a:latin typeface="Arial"/>
                <a:cs typeface="Arial"/>
              </a:rPr>
              <a:t>35</a:t>
            </a:r>
            <a:endParaRPr sz="2000">
              <a:latin typeface="Arial"/>
              <a:cs typeface="Arial"/>
            </a:endParaRPr>
          </a:p>
          <a:p>
            <a:pPr marL="12700">
              <a:lnSpc>
                <a:spcPct val="100000"/>
              </a:lnSpc>
              <a:spcBef>
                <a:spcPts val="480"/>
              </a:spcBef>
            </a:pPr>
            <a:r>
              <a:rPr sz="2000" spc="-10" dirty="0">
                <a:solidFill>
                  <a:srgbClr val="1F487C"/>
                </a:solidFill>
                <a:latin typeface="Arial"/>
                <a:cs typeface="Arial"/>
              </a:rPr>
              <a:t>=$15,552</a:t>
            </a:r>
            <a:endParaRPr sz="2000">
              <a:latin typeface="Arial"/>
              <a:cs typeface="Arial"/>
            </a:endParaRPr>
          </a:p>
        </p:txBody>
      </p:sp>
      <p:sp>
        <p:nvSpPr>
          <p:cNvPr id="6" name="object 6"/>
          <p:cNvSpPr txBox="1"/>
          <p:nvPr/>
        </p:nvSpPr>
        <p:spPr>
          <a:xfrm>
            <a:off x="535940" y="2655062"/>
            <a:ext cx="6443345" cy="330200"/>
          </a:xfrm>
          <a:prstGeom prst="rect">
            <a:avLst/>
          </a:prstGeom>
        </p:spPr>
        <p:txBody>
          <a:bodyPr vert="horz" wrap="square" lIns="0" tIns="12065" rIns="0" bIns="0" rtlCol="0">
            <a:spAutoFit/>
          </a:bodyPr>
          <a:lstStyle/>
          <a:p>
            <a:pPr marL="12700">
              <a:lnSpc>
                <a:spcPct val="100000"/>
              </a:lnSpc>
              <a:spcBef>
                <a:spcPts val="95"/>
              </a:spcBef>
              <a:tabLst>
                <a:tab pos="3745865" algn="l"/>
                <a:tab pos="4033520" algn="l"/>
              </a:tabLst>
            </a:pPr>
            <a:r>
              <a:rPr sz="2000" dirty="0">
                <a:solidFill>
                  <a:srgbClr val="1F487C"/>
                </a:solidFill>
                <a:latin typeface="Arial"/>
                <a:cs typeface="Arial"/>
              </a:rPr>
              <a:t>First</a:t>
            </a:r>
            <a:r>
              <a:rPr sz="2000" spc="-45" dirty="0">
                <a:solidFill>
                  <a:srgbClr val="1F487C"/>
                </a:solidFill>
                <a:latin typeface="Arial"/>
                <a:cs typeface="Arial"/>
              </a:rPr>
              <a:t> </a:t>
            </a:r>
            <a:r>
              <a:rPr sz="2000" dirty="0">
                <a:solidFill>
                  <a:srgbClr val="1F487C"/>
                </a:solidFill>
                <a:latin typeface="Arial"/>
                <a:cs typeface="Arial"/>
              </a:rPr>
              <a:t>5</a:t>
            </a:r>
            <a:r>
              <a:rPr sz="2000" spc="-50" dirty="0">
                <a:solidFill>
                  <a:srgbClr val="1F487C"/>
                </a:solidFill>
                <a:latin typeface="Arial"/>
                <a:cs typeface="Arial"/>
              </a:rPr>
              <a:t> </a:t>
            </a:r>
            <a:r>
              <a:rPr sz="2000" dirty="0">
                <a:solidFill>
                  <a:srgbClr val="1F487C"/>
                </a:solidFill>
                <a:latin typeface="Arial"/>
                <a:cs typeface="Arial"/>
              </a:rPr>
              <a:t>years</a:t>
            </a:r>
            <a:r>
              <a:rPr sz="2000" spc="-55" dirty="0">
                <a:solidFill>
                  <a:srgbClr val="1F487C"/>
                </a:solidFill>
                <a:latin typeface="Arial"/>
                <a:cs typeface="Arial"/>
              </a:rPr>
              <a:t> </a:t>
            </a:r>
            <a:r>
              <a:rPr sz="2000" dirty="0">
                <a:solidFill>
                  <a:srgbClr val="1F487C"/>
                </a:solidFill>
                <a:latin typeface="Arial"/>
                <a:cs typeface="Arial"/>
              </a:rPr>
              <a:t>of</a:t>
            </a:r>
            <a:r>
              <a:rPr sz="2000" spc="-55" dirty="0">
                <a:solidFill>
                  <a:srgbClr val="1F487C"/>
                </a:solidFill>
                <a:latin typeface="Arial"/>
                <a:cs typeface="Arial"/>
              </a:rPr>
              <a:t> </a:t>
            </a:r>
            <a:r>
              <a:rPr sz="2000" dirty="0">
                <a:solidFill>
                  <a:srgbClr val="1F487C"/>
                </a:solidFill>
                <a:latin typeface="Arial"/>
                <a:cs typeface="Arial"/>
              </a:rPr>
              <a:t>credited</a:t>
            </a:r>
            <a:r>
              <a:rPr sz="2000" spc="-50" dirty="0">
                <a:solidFill>
                  <a:srgbClr val="1F487C"/>
                </a:solidFill>
                <a:latin typeface="Arial"/>
                <a:cs typeface="Arial"/>
              </a:rPr>
              <a:t> </a:t>
            </a:r>
            <a:r>
              <a:rPr sz="2000" spc="-10" dirty="0">
                <a:solidFill>
                  <a:srgbClr val="1F487C"/>
                </a:solidFill>
                <a:latin typeface="Arial"/>
                <a:cs typeface="Arial"/>
              </a:rPr>
              <a:t>service</a:t>
            </a:r>
            <a:r>
              <a:rPr sz="2000" dirty="0">
                <a:solidFill>
                  <a:srgbClr val="1F487C"/>
                </a:solidFill>
                <a:latin typeface="Arial"/>
                <a:cs typeface="Arial"/>
              </a:rPr>
              <a:t>	</a:t>
            </a:r>
            <a:r>
              <a:rPr sz="2000" spc="-50" dirty="0">
                <a:solidFill>
                  <a:srgbClr val="1F487C"/>
                </a:solidFill>
                <a:latin typeface="Arial"/>
                <a:cs typeface="Arial"/>
              </a:rPr>
              <a:t>=</a:t>
            </a:r>
            <a:r>
              <a:rPr sz="2000" dirty="0">
                <a:solidFill>
                  <a:srgbClr val="1F487C"/>
                </a:solidFill>
                <a:latin typeface="Arial"/>
                <a:cs typeface="Arial"/>
              </a:rPr>
              <a:t>	1.50%</a:t>
            </a:r>
            <a:r>
              <a:rPr sz="2000" spc="-55" dirty="0">
                <a:solidFill>
                  <a:srgbClr val="1F487C"/>
                </a:solidFill>
                <a:latin typeface="Arial"/>
                <a:cs typeface="Arial"/>
              </a:rPr>
              <a:t> </a:t>
            </a:r>
            <a:r>
              <a:rPr sz="2000" dirty="0">
                <a:solidFill>
                  <a:srgbClr val="1F487C"/>
                </a:solidFill>
                <a:latin typeface="Arial"/>
                <a:cs typeface="Arial"/>
              </a:rPr>
              <a:t>X</a:t>
            </a:r>
            <a:r>
              <a:rPr sz="2000" spc="-45" dirty="0">
                <a:solidFill>
                  <a:srgbClr val="1F487C"/>
                </a:solidFill>
                <a:latin typeface="Arial"/>
                <a:cs typeface="Arial"/>
              </a:rPr>
              <a:t> </a:t>
            </a:r>
            <a:r>
              <a:rPr sz="2000" dirty="0">
                <a:solidFill>
                  <a:srgbClr val="1F487C"/>
                </a:solidFill>
                <a:latin typeface="Arial"/>
                <a:cs typeface="Arial"/>
              </a:rPr>
              <a:t>$50,000</a:t>
            </a:r>
            <a:r>
              <a:rPr sz="2000" spc="-45" dirty="0">
                <a:solidFill>
                  <a:srgbClr val="1F487C"/>
                </a:solidFill>
                <a:latin typeface="Arial"/>
                <a:cs typeface="Arial"/>
              </a:rPr>
              <a:t> </a:t>
            </a:r>
            <a:r>
              <a:rPr sz="2000" dirty="0">
                <a:solidFill>
                  <a:srgbClr val="1F487C"/>
                </a:solidFill>
                <a:latin typeface="Arial"/>
                <a:cs typeface="Arial"/>
              </a:rPr>
              <a:t>X</a:t>
            </a:r>
            <a:r>
              <a:rPr sz="2000" spc="-50" dirty="0">
                <a:solidFill>
                  <a:srgbClr val="1F487C"/>
                </a:solidFill>
                <a:latin typeface="Arial"/>
                <a:cs typeface="Arial"/>
              </a:rPr>
              <a:t> 5</a:t>
            </a:r>
            <a:endParaRPr sz="2000">
              <a:latin typeface="Arial"/>
              <a:cs typeface="Arial"/>
            </a:endParaRPr>
          </a:p>
        </p:txBody>
      </p:sp>
      <p:sp>
        <p:nvSpPr>
          <p:cNvPr id="7" name="object 7"/>
          <p:cNvSpPr txBox="1"/>
          <p:nvPr/>
        </p:nvSpPr>
        <p:spPr>
          <a:xfrm>
            <a:off x="535940" y="2959557"/>
            <a:ext cx="6615430" cy="1123315"/>
          </a:xfrm>
          <a:prstGeom prst="rect">
            <a:avLst/>
          </a:prstGeom>
        </p:spPr>
        <p:txBody>
          <a:bodyPr vert="horz" wrap="square" lIns="0" tIns="12700" rIns="0" bIns="0" rtlCol="0">
            <a:spAutoFit/>
          </a:bodyPr>
          <a:lstStyle/>
          <a:p>
            <a:pPr marL="12700" marR="5080">
              <a:lnSpc>
                <a:spcPct val="120000"/>
              </a:lnSpc>
              <a:spcBef>
                <a:spcPts val="100"/>
              </a:spcBef>
              <a:tabLst>
                <a:tab pos="3705860" algn="l"/>
                <a:tab pos="4062095" algn="l"/>
              </a:tabLst>
            </a:pPr>
            <a:r>
              <a:rPr sz="2000" dirty="0">
                <a:solidFill>
                  <a:srgbClr val="1F487C"/>
                </a:solidFill>
                <a:latin typeface="Arial"/>
                <a:cs typeface="Arial"/>
              </a:rPr>
              <a:t>Next</a:t>
            </a:r>
            <a:r>
              <a:rPr sz="2000" spc="-50" dirty="0">
                <a:solidFill>
                  <a:srgbClr val="1F487C"/>
                </a:solidFill>
                <a:latin typeface="Arial"/>
                <a:cs typeface="Arial"/>
              </a:rPr>
              <a:t> </a:t>
            </a:r>
            <a:r>
              <a:rPr sz="2000" dirty="0">
                <a:solidFill>
                  <a:srgbClr val="1F487C"/>
                </a:solidFill>
                <a:latin typeface="Arial"/>
                <a:cs typeface="Arial"/>
              </a:rPr>
              <a:t>5</a:t>
            </a:r>
            <a:r>
              <a:rPr sz="2000" spc="-50" dirty="0">
                <a:solidFill>
                  <a:srgbClr val="1F487C"/>
                </a:solidFill>
                <a:latin typeface="Arial"/>
                <a:cs typeface="Arial"/>
              </a:rPr>
              <a:t> </a:t>
            </a:r>
            <a:r>
              <a:rPr sz="2000" dirty="0">
                <a:solidFill>
                  <a:srgbClr val="1F487C"/>
                </a:solidFill>
                <a:latin typeface="Arial"/>
                <a:cs typeface="Arial"/>
              </a:rPr>
              <a:t>years</a:t>
            </a:r>
            <a:r>
              <a:rPr sz="2000" spc="-55" dirty="0">
                <a:solidFill>
                  <a:srgbClr val="1F487C"/>
                </a:solidFill>
                <a:latin typeface="Arial"/>
                <a:cs typeface="Arial"/>
              </a:rPr>
              <a:t> </a:t>
            </a:r>
            <a:r>
              <a:rPr sz="2000" dirty="0">
                <a:solidFill>
                  <a:srgbClr val="1F487C"/>
                </a:solidFill>
                <a:latin typeface="Arial"/>
                <a:cs typeface="Arial"/>
              </a:rPr>
              <a:t>of</a:t>
            </a:r>
            <a:r>
              <a:rPr sz="2000" spc="-55" dirty="0">
                <a:solidFill>
                  <a:srgbClr val="1F487C"/>
                </a:solidFill>
                <a:latin typeface="Arial"/>
                <a:cs typeface="Arial"/>
              </a:rPr>
              <a:t> </a:t>
            </a:r>
            <a:r>
              <a:rPr sz="2000" dirty="0">
                <a:solidFill>
                  <a:srgbClr val="1F487C"/>
                </a:solidFill>
                <a:latin typeface="Arial"/>
                <a:cs typeface="Arial"/>
              </a:rPr>
              <a:t>credited</a:t>
            </a:r>
            <a:r>
              <a:rPr sz="2000" spc="-50" dirty="0">
                <a:solidFill>
                  <a:srgbClr val="1F487C"/>
                </a:solidFill>
                <a:latin typeface="Arial"/>
                <a:cs typeface="Arial"/>
              </a:rPr>
              <a:t> </a:t>
            </a:r>
            <a:r>
              <a:rPr sz="2000" spc="-10" dirty="0">
                <a:solidFill>
                  <a:srgbClr val="1F487C"/>
                </a:solidFill>
                <a:latin typeface="Arial"/>
                <a:cs typeface="Arial"/>
              </a:rPr>
              <a:t>service</a:t>
            </a:r>
            <a:r>
              <a:rPr sz="2000" dirty="0">
                <a:solidFill>
                  <a:srgbClr val="1F487C"/>
                </a:solidFill>
                <a:latin typeface="Arial"/>
                <a:cs typeface="Arial"/>
              </a:rPr>
              <a:t>	</a:t>
            </a:r>
            <a:r>
              <a:rPr sz="2000" spc="-50" dirty="0">
                <a:solidFill>
                  <a:srgbClr val="1F487C"/>
                </a:solidFill>
                <a:latin typeface="Arial"/>
                <a:cs typeface="Arial"/>
              </a:rPr>
              <a:t>=</a:t>
            </a:r>
            <a:r>
              <a:rPr sz="2000" dirty="0">
                <a:solidFill>
                  <a:srgbClr val="1F487C"/>
                </a:solidFill>
                <a:latin typeface="Arial"/>
                <a:cs typeface="Arial"/>
              </a:rPr>
              <a:t>	1.75%</a:t>
            </a:r>
            <a:r>
              <a:rPr sz="2000" spc="-55" dirty="0">
                <a:solidFill>
                  <a:srgbClr val="1F487C"/>
                </a:solidFill>
                <a:latin typeface="Arial"/>
                <a:cs typeface="Arial"/>
              </a:rPr>
              <a:t> </a:t>
            </a:r>
            <a:r>
              <a:rPr sz="2000" dirty="0">
                <a:solidFill>
                  <a:srgbClr val="1F487C"/>
                </a:solidFill>
                <a:latin typeface="Arial"/>
                <a:cs typeface="Arial"/>
              </a:rPr>
              <a:t>X</a:t>
            </a:r>
            <a:r>
              <a:rPr sz="2000" spc="-45" dirty="0">
                <a:solidFill>
                  <a:srgbClr val="1F487C"/>
                </a:solidFill>
                <a:latin typeface="Arial"/>
                <a:cs typeface="Arial"/>
              </a:rPr>
              <a:t> </a:t>
            </a:r>
            <a:r>
              <a:rPr sz="2000" dirty="0">
                <a:solidFill>
                  <a:srgbClr val="1F487C"/>
                </a:solidFill>
                <a:latin typeface="Arial"/>
                <a:cs typeface="Arial"/>
              </a:rPr>
              <a:t>$50,000</a:t>
            </a:r>
            <a:r>
              <a:rPr sz="2000" spc="-45" dirty="0">
                <a:solidFill>
                  <a:srgbClr val="1F487C"/>
                </a:solidFill>
                <a:latin typeface="Arial"/>
                <a:cs typeface="Arial"/>
              </a:rPr>
              <a:t> </a:t>
            </a:r>
            <a:r>
              <a:rPr sz="2000" dirty="0">
                <a:solidFill>
                  <a:srgbClr val="1F487C"/>
                </a:solidFill>
                <a:latin typeface="Arial"/>
                <a:cs typeface="Arial"/>
              </a:rPr>
              <a:t>X</a:t>
            </a:r>
            <a:r>
              <a:rPr sz="2000" spc="-45" dirty="0">
                <a:solidFill>
                  <a:srgbClr val="1F487C"/>
                </a:solidFill>
                <a:latin typeface="Arial"/>
                <a:cs typeface="Arial"/>
              </a:rPr>
              <a:t> </a:t>
            </a:r>
            <a:r>
              <a:rPr sz="2000" spc="-50" dirty="0">
                <a:solidFill>
                  <a:srgbClr val="1F487C"/>
                </a:solidFill>
                <a:latin typeface="Arial"/>
                <a:cs typeface="Arial"/>
              </a:rPr>
              <a:t>5 </a:t>
            </a:r>
            <a:r>
              <a:rPr sz="2000" dirty="0">
                <a:solidFill>
                  <a:srgbClr val="1F487C"/>
                </a:solidFill>
                <a:latin typeface="Arial"/>
                <a:cs typeface="Arial"/>
              </a:rPr>
              <a:t>Next</a:t>
            </a:r>
            <a:r>
              <a:rPr sz="2000" spc="-50" dirty="0">
                <a:solidFill>
                  <a:srgbClr val="1F487C"/>
                </a:solidFill>
                <a:latin typeface="Arial"/>
                <a:cs typeface="Arial"/>
              </a:rPr>
              <a:t> </a:t>
            </a:r>
            <a:r>
              <a:rPr sz="2000" dirty="0">
                <a:solidFill>
                  <a:srgbClr val="1F487C"/>
                </a:solidFill>
                <a:latin typeface="Arial"/>
                <a:cs typeface="Arial"/>
              </a:rPr>
              <a:t>25</a:t>
            </a:r>
            <a:r>
              <a:rPr sz="2000" spc="-55" dirty="0">
                <a:solidFill>
                  <a:srgbClr val="1F487C"/>
                </a:solidFill>
                <a:latin typeface="Arial"/>
                <a:cs typeface="Arial"/>
              </a:rPr>
              <a:t> </a:t>
            </a:r>
            <a:r>
              <a:rPr sz="2000" dirty="0">
                <a:solidFill>
                  <a:srgbClr val="1F487C"/>
                </a:solidFill>
                <a:latin typeface="Arial"/>
                <a:cs typeface="Arial"/>
              </a:rPr>
              <a:t>years</a:t>
            </a:r>
            <a:r>
              <a:rPr sz="2000" spc="-55" dirty="0">
                <a:solidFill>
                  <a:srgbClr val="1F487C"/>
                </a:solidFill>
                <a:latin typeface="Arial"/>
                <a:cs typeface="Arial"/>
              </a:rPr>
              <a:t> </a:t>
            </a:r>
            <a:r>
              <a:rPr sz="2000" dirty="0">
                <a:solidFill>
                  <a:srgbClr val="1F487C"/>
                </a:solidFill>
                <a:latin typeface="Arial"/>
                <a:cs typeface="Arial"/>
              </a:rPr>
              <a:t>of</a:t>
            </a:r>
            <a:r>
              <a:rPr sz="2000" spc="-65" dirty="0">
                <a:solidFill>
                  <a:srgbClr val="1F487C"/>
                </a:solidFill>
                <a:latin typeface="Arial"/>
                <a:cs typeface="Arial"/>
              </a:rPr>
              <a:t> </a:t>
            </a:r>
            <a:r>
              <a:rPr sz="2000" dirty="0">
                <a:solidFill>
                  <a:srgbClr val="1F487C"/>
                </a:solidFill>
                <a:latin typeface="Arial"/>
                <a:cs typeface="Arial"/>
              </a:rPr>
              <a:t>credited</a:t>
            </a:r>
            <a:r>
              <a:rPr sz="2000" spc="-50" dirty="0">
                <a:solidFill>
                  <a:srgbClr val="1F487C"/>
                </a:solidFill>
                <a:latin typeface="Arial"/>
                <a:cs typeface="Arial"/>
              </a:rPr>
              <a:t> </a:t>
            </a:r>
            <a:r>
              <a:rPr sz="2000" dirty="0">
                <a:solidFill>
                  <a:srgbClr val="1F487C"/>
                </a:solidFill>
                <a:latin typeface="Arial"/>
                <a:cs typeface="Arial"/>
              </a:rPr>
              <a:t>service</a:t>
            </a:r>
            <a:r>
              <a:rPr sz="2000" spc="-55" dirty="0">
                <a:solidFill>
                  <a:srgbClr val="1F487C"/>
                </a:solidFill>
                <a:latin typeface="Arial"/>
                <a:cs typeface="Arial"/>
              </a:rPr>
              <a:t> </a:t>
            </a:r>
            <a:r>
              <a:rPr sz="2000" spc="-50" dirty="0">
                <a:solidFill>
                  <a:srgbClr val="1F487C"/>
                </a:solidFill>
                <a:latin typeface="Arial"/>
                <a:cs typeface="Arial"/>
              </a:rPr>
              <a:t>=</a:t>
            </a:r>
            <a:r>
              <a:rPr sz="2000" dirty="0">
                <a:solidFill>
                  <a:srgbClr val="1F487C"/>
                </a:solidFill>
                <a:latin typeface="Arial"/>
                <a:cs typeface="Arial"/>
              </a:rPr>
              <a:t>	</a:t>
            </a:r>
            <a:r>
              <a:rPr sz="2000" spc="-545" dirty="0">
                <a:solidFill>
                  <a:srgbClr val="1F487C"/>
                </a:solidFill>
                <a:latin typeface="Arial"/>
                <a:cs typeface="Arial"/>
              </a:rPr>
              <a:t> </a:t>
            </a:r>
            <a:r>
              <a:rPr sz="2000" dirty="0">
                <a:solidFill>
                  <a:srgbClr val="1F487C"/>
                </a:solidFill>
                <a:latin typeface="Arial"/>
                <a:cs typeface="Arial"/>
              </a:rPr>
              <a:t>2.00%</a:t>
            </a:r>
            <a:r>
              <a:rPr sz="2000" spc="-55" dirty="0">
                <a:solidFill>
                  <a:srgbClr val="1F487C"/>
                </a:solidFill>
                <a:latin typeface="Arial"/>
                <a:cs typeface="Arial"/>
              </a:rPr>
              <a:t> </a:t>
            </a:r>
            <a:r>
              <a:rPr sz="2000" dirty="0">
                <a:solidFill>
                  <a:srgbClr val="1F487C"/>
                </a:solidFill>
                <a:latin typeface="Arial"/>
                <a:cs typeface="Arial"/>
              </a:rPr>
              <a:t>X</a:t>
            </a:r>
            <a:r>
              <a:rPr sz="2000" spc="-45" dirty="0">
                <a:solidFill>
                  <a:srgbClr val="1F487C"/>
                </a:solidFill>
                <a:latin typeface="Arial"/>
                <a:cs typeface="Arial"/>
              </a:rPr>
              <a:t> </a:t>
            </a:r>
            <a:r>
              <a:rPr sz="2000" dirty="0">
                <a:solidFill>
                  <a:srgbClr val="1F487C"/>
                </a:solidFill>
                <a:latin typeface="Arial"/>
                <a:cs typeface="Arial"/>
              </a:rPr>
              <a:t>$50,000</a:t>
            </a:r>
            <a:r>
              <a:rPr sz="2000" spc="-45" dirty="0">
                <a:solidFill>
                  <a:srgbClr val="1F487C"/>
                </a:solidFill>
                <a:latin typeface="Arial"/>
                <a:cs typeface="Arial"/>
              </a:rPr>
              <a:t> </a:t>
            </a:r>
            <a:r>
              <a:rPr sz="2000" dirty="0">
                <a:solidFill>
                  <a:srgbClr val="1F487C"/>
                </a:solidFill>
                <a:latin typeface="Arial"/>
                <a:cs typeface="Arial"/>
              </a:rPr>
              <a:t>X</a:t>
            </a:r>
            <a:r>
              <a:rPr sz="2000" spc="-45" dirty="0">
                <a:solidFill>
                  <a:srgbClr val="1F487C"/>
                </a:solidFill>
                <a:latin typeface="Arial"/>
                <a:cs typeface="Arial"/>
              </a:rPr>
              <a:t> </a:t>
            </a:r>
            <a:r>
              <a:rPr sz="2000" spc="-25" dirty="0">
                <a:solidFill>
                  <a:srgbClr val="1F487C"/>
                </a:solidFill>
                <a:latin typeface="Arial"/>
                <a:cs typeface="Arial"/>
              </a:rPr>
              <a:t>25 </a:t>
            </a:r>
            <a:r>
              <a:rPr sz="2000" dirty="0">
                <a:solidFill>
                  <a:srgbClr val="1F487C"/>
                </a:solidFill>
                <a:latin typeface="Arial"/>
                <a:cs typeface="Arial"/>
              </a:rPr>
              <a:t>Annual</a:t>
            </a:r>
            <a:r>
              <a:rPr sz="2000" spc="-85" dirty="0">
                <a:solidFill>
                  <a:srgbClr val="1F487C"/>
                </a:solidFill>
                <a:latin typeface="Arial"/>
                <a:cs typeface="Arial"/>
              </a:rPr>
              <a:t> </a:t>
            </a:r>
            <a:r>
              <a:rPr sz="2000" spc="-10" dirty="0">
                <a:solidFill>
                  <a:srgbClr val="1F487C"/>
                </a:solidFill>
                <a:latin typeface="Arial"/>
                <a:cs typeface="Arial"/>
              </a:rPr>
              <a:t>Benefit</a:t>
            </a:r>
            <a:endParaRPr sz="2000">
              <a:latin typeface="Arial"/>
              <a:cs typeface="Arial"/>
            </a:endParaRPr>
          </a:p>
        </p:txBody>
      </p:sp>
      <p:sp>
        <p:nvSpPr>
          <p:cNvPr id="8" name="object 8"/>
          <p:cNvSpPr txBox="1"/>
          <p:nvPr/>
        </p:nvSpPr>
        <p:spPr>
          <a:xfrm>
            <a:off x="7394447" y="2593797"/>
            <a:ext cx="1195070" cy="1854835"/>
          </a:xfrm>
          <a:prstGeom prst="rect">
            <a:avLst/>
          </a:prstGeom>
        </p:spPr>
        <p:txBody>
          <a:bodyPr vert="horz" wrap="square" lIns="0" tIns="73660" rIns="0" bIns="0" rtlCol="0">
            <a:spAutoFit/>
          </a:bodyPr>
          <a:lstStyle/>
          <a:p>
            <a:pPr marR="41275" algn="r">
              <a:lnSpc>
                <a:spcPct val="100000"/>
              </a:lnSpc>
              <a:spcBef>
                <a:spcPts val="580"/>
              </a:spcBef>
              <a:tabLst>
                <a:tab pos="497840" algn="l"/>
              </a:tabLst>
            </a:pPr>
            <a:r>
              <a:rPr sz="2000" dirty="0">
                <a:solidFill>
                  <a:srgbClr val="1F487C"/>
                </a:solidFill>
                <a:latin typeface="Arial"/>
                <a:cs typeface="Arial"/>
              </a:rPr>
              <a:t>=</a:t>
            </a:r>
            <a:r>
              <a:rPr sz="2000" spc="-30" dirty="0">
                <a:solidFill>
                  <a:srgbClr val="1F487C"/>
                </a:solidFill>
                <a:latin typeface="Arial"/>
                <a:cs typeface="Arial"/>
              </a:rPr>
              <a:t> </a:t>
            </a:r>
            <a:r>
              <a:rPr sz="2000" spc="-50" dirty="0">
                <a:solidFill>
                  <a:srgbClr val="1F487C"/>
                </a:solidFill>
                <a:latin typeface="Arial"/>
                <a:cs typeface="Arial"/>
              </a:rPr>
              <a:t>$</a:t>
            </a:r>
            <a:r>
              <a:rPr sz="2000" dirty="0">
                <a:solidFill>
                  <a:srgbClr val="1F487C"/>
                </a:solidFill>
                <a:latin typeface="Arial"/>
                <a:cs typeface="Arial"/>
              </a:rPr>
              <a:t>	</a:t>
            </a:r>
            <a:r>
              <a:rPr sz="2000" spc="-10" dirty="0">
                <a:solidFill>
                  <a:srgbClr val="1F487C"/>
                </a:solidFill>
                <a:latin typeface="Arial"/>
                <a:cs typeface="Arial"/>
              </a:rPr>
              <a:t>3,750</a:t>
            </a:r>
            <a:endParaRPr sz="2000">
              <a:latin typeface="Arial"/>
              <a:cs typeface="Arial"/>
            </a:endParaRPr>
          </a:p>
          <a:p>
            <a:pPr marR="41275" algn="r">
              <a:lnSpc>
                <a:spcPct val="100000"/>
              </a:lnSpc>
              <a:spcBef>
                <a:spcPts val="480"/>
              </a:spcBef>
              <a:tabLst>
                <a:tab pos="497840" algn="l"/>
              </a:tabLst>
            </a:pPr>
            <a:r>
              <a:rPr sz="2000" dirty="0">
                <a:solidFill>
                  <a:srgbClr val="1F487C"/>
                </a:solidFill>
                <a:latin typeface="Arial"/>
                <a:cs typeface="Arial"/>
              </a:rPr>
              <a:t>=</a:t>
            </a:r>
            <a:r>
              <a:rPr sz="2000" spc="-30" dirty="0">
                <a:solidFill>
                  <a:srgbClr val="1F487C"/>
                </a:solidFill>
                <a:latin typeface="Arial"/>
                <a:cs typeface="Arial"/>
              </a:rPr>
              <a:t> </a:t>
            </a:r>
            <a:r>
              <a:rPr sz="2000" spc="-50" dirty="0">
                <a:solidFill>
                  <a:srgbClr val="1F487C"/>
                </a:solidFill>
                <a:latin typeface="Arial"/>
                <a:cs typeface="Arial"/>
              </a:rPr>
              <a:t>$</a:t>
            </a:r>
            <a:r>
              <a:rPr sz="2000" dirty="0">
                <a:solidFill>
                  <a:srgbClr val="1F487C"/>
                </a:solidFill>
                <a:latin typeface="Arial"/>
                <a:cs typeface="Arial"/>
              </a:rPr>
              <a:t>	</a:t>
            </a:r>
            <a:r>
              <a:rPr sz="2000" spc="-10" dirty="0">
                <a:solidFill>
                  <a:srgbClr val="1F487C"/>
                </a:solidFill>
                <a:latin typeface="Arial"/>
                <a:cs typeface="Arial"/>
              </a:rPr>
              <a:t>4,375</a:t>
            </a:r>
            <a:endParaRPr sz="2000">
              <a:latin typeface="Arial"/>
              <a:cs typeface="Arial"/>
            </a:endParaRPr>
          </a:p>
          <a:p>
            <a:pPr marR="40005" algn="r">
              <a:lnSpc>
                <a:spcPct val="100000"/>
              </a:lnSpc>
              <a:spcBef>
                <a:spcPts val="480"/>
              </a:spcBef>
            </a:pPr>
            <a:r>
              <a:rPr sz="2000" dirty="0">
                <a:solidFill>
                  <a:srgbClr val="1F487C"/>
                </a:solidFill>
                <a:latin typeface="Arial"/>
                <a:cs typeface="Arial"/>
              </a:rPr>
              <a:t>=</a:t>
            </a:r>
            <a:r>
              <a:rPr sz="2000" spc="-30" dirty="0">
                <a:solidFill>
                  <a:srgbClr val="1F487C"/>
                </a:solidFill>
                <a:latin typeface="Arial"/>
                <a:cs typeface="Arial"/>
              </a:rPr>
              <a:t> </a:t>
            </a:r>
            <a:r>
              <a:rPr sz="2000" u="sng" spc="-10" dirty="0">
                <a:solidFill>
                  <a:srgbClr val="1F487C"/>
                </a:solidFill>
                <a:uFill>
                  <a:solidFill>
                    <a:srgbClr val="1F487C"/>
                  </a:solidFill>
                </a:uFill>
                <a:latin typeface="Arial"/>
                <a:cs typeface="Arial"/>
              </a:rPr>
              <a:t>$25,000</a:t>
            </a:r>
            <a:endParaRPr sz="2000">
              <a:latin typeface="Arial"/>
              <a:cs typeface="Arial"/>
            </a:endParaRPr>
          </a:p>
          <a:p>
            <a:pPr marR="47625" algn="r">
              <a:lnSpc>
                <a:spcPct val="100000"/>
              </a:lnSpc>
              <a:spcBef>
                <a:spcPts val="480"/>
              </a:spcBef>
            </a:pPr>
            <a:r>
              <a:rPr sz="2000" spc="-10" dirty="0">
                <a:solidFill>
                  <a:srgbClr val="1F487C"/>
                </a:solidFill>
                <a:latin typeface="Arial"/>
                <a:cs typeface="Arial"/>
              </a:rPr>
              <a:t>$33,125</a:t>
            </a:r>
            <a:endParaRPr sz="2000">
              <a:latin typeface="Arial"/>
              <a:cs typeface="Arial"/>
            </a:endParaRPr>
          </a:p>
          <a:p>
            <a:pPr marR="5080" algn="r">
              <a:lnSpc>
                <a:spcPct val="100000"/>
              </a:lnSpc>
              <a:spcBef>
                <a:spcPts val="480"/>
              </a:spcBef>
            </a:pPr>
            <a:r>
              <a:rPr sz="2000" dirty="0">
                <a:solidFill>
                  <a:srgbClr val="1F487C"/>
                </a:solidFill>
                <a:latin typeface="Arial"/>
                <a:cs typeface="Arial"/>
              </a:rPr>
              <a:t>-</a:t>
            </a:r>
            <a:r>
              <a:rPr sz="2000" spc="-25" dirty="0">
                <a:solidFill>
                  <a:srgbClr val="1F487C"/>
                </a:solidFill>
                <a:latin typeface="Arial"/>
                <a:cs typeface="Arial"/>
              </a:rPr>
              <a:t> </a:t>
            </a:r>
            <a:r>
              <a:rPr sz="2000" dirty="0">
                <a:solidFill>
                  <a:srgbClr val="1F487C"/>
                </a:solidFill>
                <a:latin typeface="Arial"/>
                <a:cs typeface="Arial"/>
              </a:rPr>
              <a:t>(</a:t>
            </a:r>
            <a:r>
              <a:rPr sz="2000" u="sng" dirty="0">
                <a:solidFill>
                  <a:srgbClr val="1F487C"/>
                </a:solidFill>
                <a:uFill>
                  <a:solidFill>
                    <a:srgbClr val="1F487C"/>
                  </a:solidFill>
                </a:uFill>
                <a:latin typeface="Arial"/>
                <a:cs typeface="Arial"/>
              </a:rPr>
              <a:t>$</a:t>
            </a:r>
            <a:r>
              <a:rPr sz="2000" u="sng" spc="-15" dirty="0">
                <a:solidFill>
                  <a:srgbClr val="1F487C"/>
                </a:solidFill>
                <a:uFill>
                  <a:solidFill>
                    <a:srgbClr val="1F487C"/>
                  </a:solidFill>
                </a:uFill>
                <a:latin typeface="Arial"/>
                <a:cs typeface="Arial"/>
              </a:rPr>
              <a:t> </a:t>
            </a:r>
            <a:r>
              <a:rPr sz="2000" u="sng" spc="-10" dirty="0">
                <a:solidFill>
                  <a:srgbClr val="1F487C"/>
                </a:solidFill>
                <a:uFill>
                  <a:solidFill>
                    <a:srgbClr val="1F487C"/>
                  </a:solidFill>
                </a:uFill>
                <a:latin typeface="Arial"/>
                <a:cs typeface="Arial"/>
              </a:rPr>
              <a:t>8,165)</a:t>
            </a:r>
            <a:endParaRPr sz="2000">
              <a:latin typeface="Arial"/>
              <a:cs typeface="Arial"/>
            </a:endParaRPr>
          </a:p>
        </p:txBody>
      </p:sp>
      <p:sp>
        <p:nvSpPr>
          <p:cNvPr id="9" name="object 9"/>
          <p:cNvSpPr txBox="1"/>
          <p:nvPr/>
        </p:nvSpPr>
        <p:spPr>
          <a:xfrm>
            <a:off x="535940" y="4118355"/>
            <a:ext cx="6375400" cy="1061720"/>
          </a:xfrm>
          <a:prstGeom prst="rect">
            <a:avLst/>
          </a:prstGeom>
        </p:spPr>
        <p:txBody>
          <a:bodyPr vert="horz" wrap="square" lIns="0" tIns="12065" rIns="0" bIns="0" rtlCol="0">
            <a:spAutoFit/>
          </a:bodyPr>
          <a:lstStyle/>
          <a:p>
            <a:pPr marL="12700">
              <a:lnSpc>
                <a:spcPct val="100000"/>
              </a:lnSpc>
              <a:spcBef>
                <a:spcPts val="95"/>
              </a:spcBef>
              <a:tabLst>
                <a:tab pos="2642870" algn="l"/>
              </a:tabLst>
            </a:pPr>
            <a:r>
              <a:rPr sz="2000" dirty="0">
                <a:solidFill>
                  <a:srgbClr val="1F487C"/>
                </a:solidFill>
                <a:latin typeface="Arial"/>
                <a:cs typeface="Arial"/>
              </a:rPr>
              <a:t>Social</a:t>
            </a:r>
            <a:r>
              <a:rPr sz="2000" spc="-65" dirty="0">
                <a:solidFill>
                  <a:srgbClr val="1F487C"/>
                </a:solidFill>
                <a:latin typeface="Arial"/>
                <a:cs typeface="Arial"/>
              </a:rPr>
              <a:t> </a:t>
            </a:r>
            <a:r>
              <a:rPr sz="2000" dirty="0">
                <a:solidFill>
                  <a:srgbClr val="1F487C"/>
                </a:solidFill>
                <a:latin typeface="Arial"/>
                <a:cs typeface="Arial"/>
              </a:rPr>
              <a:t>Security</a:t>
            </a:r>
            <a:r>
              <a:rPr sz="2000" spc="-70" dirty="0">
                <a:solidFill>
                  <a:srgbClr val="1F487C"/>
                </a:solidFill>
                <a:latin typeface="Arial"/>
                <a:cs typeface="Arial"/>
              </a:rPr>
              <a:t> </a:t>
            </a:r>
            <a:r>
              <a:rPr sz="2000" spc="-10" dirty="0">
                <a:solidFill>
                  <a:srgbClr val="1F487C"/>
                </a:solidFill>
                <a:latin typeface="Arial"/>
                <a:cs typeface="Arial"/>
              </a:rPr>
              <a:t>Offset</a:t>
            </a:r>
            <a:r>
              <a:rPr sz="2000" dirty="0">
                <a:solidFill>
                  <a:srgbClr val="1F487C"/>
                </a:solidFill>
                <a:latin typeface="Arial"/>
                <a:cs typeface="Arial"/>
              </a:rPr>
              <a:t>	1.50%</a:t>
            </a:r>
            <a:r>
              <a:rPr sz="2000" spc="-45" dirty="0">
                <a:solidFill>
                  <a:srgbClr val="1F487C"/>
                </a:solidFill>
                <a:latin typeface="Arial"/>
                <a:cs typeface="Arial"/>
              </a:rPr>
              <a:t> </a:t>
            </a:r>
            <a:r>
              <a:rPr sz="2000" dirty="0">
                <a:solidFill>
                  <a:srgbClr val="1F487C"/>
                </a:solidFill>
                <a:latin typeface="Arial"/>
                <a:cs typeface="Arial"/>
              </a:rPr>
              <a:t>X</a:t>
            </a:r>
            <a:r>
              <a:rPr sz="2000" spc="-50" dirty="0">
                <a:solidFill>
                  <a:srgbClr val="1F487C"/>
                </a:solidFill>
                <a:latin typeface="Arial"/>
                <a:cs typeface="Arial"/>
              </a:rPr>
              <a:t> </a:t>
            </a:r>
            <a:r>
              <a:rPr sz="2000" dirty="0">
                <a:solidFill>
                  <a:srgbClr val="1F487C"/>
                </a:solidFill>
                <a:latin typeface="Arial"/>
                <a:cs typeface="Arial"/>
              </a:rPr>
              <a:t>$15,552</a:t>
            </a:r>
            <a:r>
              <a:rPr sz="2000" spc="-45" dirty="0">
                <a:solidFill>
                  <a:srgbClr val="1F487C"/>
                </a:solidFill>
                <a:latin typeface="Arial"/>
                <a:cs typeface="Arial"/>
              </a:rPr>
              <a:t> </a:t>
            </a:r>
            <a:r>
              <a:rPr sz="2000" dirty="0">
                <a:solidFill>
                  <a:srgbClr val="1F487C"/>
                </a:solidFill>
                <a:latin typeface="Arial"/>
                <a:cs typeface="Arial"/>
              </a:rPr>
              <a:t>X</a:t>
            </a:r>
            <a:r>
              <a:rPr sz="2000" spc="-45" dirty="0">
                <a:solidFill>
                  <a:srgbClr val="1F487C"/>
                </a:solidFill>
                <a:latin typeface="Arial"/>
                <a:cs typeface="Arial"/>
              </a:rPr>
              <a:t> </a:t>
            </a:r>
            <a:r>
              <a:rPr sz="2000" spc="-25" dirty="0">
                <a:solidFill>
                  <a:srgbClr val="1F487C"/>
                </a:solidFill>
                <a:latin typeface="Arial"/>
                <a:cs typeface="Arial"/>
              </a:rPr>
              <a:t>35</a:t>
            </a:r>
            <a:endParaRPr sz="2000">
              <a:latin typeface="Arial"/>
              <a:cs typeface="Arial"/>
            </a:endParaRPr>
          </a:p>
          <a:p>
            <a:pPr>
              <a:lnSpc>
                <a:spcPct val="100000"/>
              </a:lnSpc>
              <a:spcBef>
                <a:spcPts val="25"/>
              </a:spcBef>
            </a:pPr>
            <a:endParaRPr sz="2900">
              <a:latin typeface="Arial"/>
              <a:cs typeface="Arial"/>
            </a:endParaRPr>
          </a:p>
          <a:p>
            <a:pPr marL="469900">
              <a:lnSpc>
                <a:spcPct val="100000"/>
              </a:lnSpc>
            </a:pPr>
            <a:r>
              <a:rPr sz="2000" b="1" dirty="0">
                <a:solidFill>
                  <a:srgbClr val="1F487C"/>
                </a:solidFill>
                <a:latin typeface="Arial"/>
                <a:cs typeface="Arial"/>
              </a:rPr>
              <a:t>NET</a:t>
            </a:r>
            <a:r>
              <a:rPr sz="2000" b="1" spc="-75" dirty="0">
                <a:solidFill>
                  <a:srgbClr val="1F487C"/>
                </a:solidFill>
                <a:latin typeface="Arial"/>
                <a:cs typeface="Arial"/>
              </a:rPr>
              <a:t> </a:t>
            </a:r>
            <a:r>
              <a:rPr sz="2000" b="1" dirty="0">
                <a:solidFill>
                  <a:srgbClr val="1F487C"/>
                </a:solidFill>
                <a:latin typeface="Arial"/>
                <a:cs typeface="Arial"/>
              </a:rPr>
              <a:t>RETIREMENT</a:t>
            </a:r>
            <a:r>
              <a:rPr sz="2000" b="1" spc="-60" dirty="0">
                <a:solidFill>
                  <a:srgbClr val="1F487C"/>
                </a:solidFill>
                <a:latin typeface="Arial"/>
                <a:cs typeface="Arial"/>
              </a:rPr>
              <a:t> </a:t>
            </a:r>
            <a:r>
              <a:rPr sz="2000" b="1" dirty="0">
                <a:solidFill>
                  <a:srgbClr val="1F487C"/>
                </a:solidFill>
                <a:latin typeface="Arial"/>
                <a:cs typeface="Arial"/>
              </a:rPr>
              <a:t>BENEFIT=</a:t>
            </a:r>
            <a:r>
              <a:rPr sz="2000" b="1" spc="-60" dirty="0">
                <a:solidFill>
                  <a:srgbClr val="1F487C"/>
                </a:solidFill>
                <a:latin typeface="Arial"/>
                <a:cs typeface="Arial"/>
              </a:rPr>
              <a:t> </a:t>
            </a:r>
            <a:r>
              <a:rPr sz="2000" b="1" dirty="0">
                <a:solidFill>
                  <a:srgbClr val="1F487C"/>
                </a:solidFill>
                <a:latin typeface="Arial"/>
                <a:cs typeface="Arial"/>
              </a:rPr>
              <a:t>$24,960</a:t>
            </a:r>
            <a:r>
              <a:rPr sz="2000" b="1" spc="-85" dirty="0">
                <a:solidFill>
                  <a:srgbClr val="1F487C"/>
                </a:solidFill>
                <a:latin typeface="Arial"/>
                <a:cs typeface="Arial"/>
              </a:rPr>
              <a:t> </a:t>
            </a:r>
            <a:r>
              <a:rPr sz="2000" b="1" dirty="0">
                <a:solidFill>
                  <a:srgbClr val="1F487C"/>
                </a:solidFill>
                <a:latin typeface="Arial"/>
                <a:cs typeface="Arial"/>
              </a:rPr>
              <a:t>PER</a:t>
            </a:r>
            <a:r>
              <a:rPr sz="2000" b="1" spc="-95" dirty="0">
                <a:solidFill>
                  <a:srgbClr val="1F487C"/>
                </a:solidFill>
                <a:latin typeface="Arial"/>
                <a:cs typeface="Arial"/>
              </a:rPr>
              <a:t> </a:t>
            </a:r>
            <a:r>
              <a:rPr sz="2000" b="1" spc="-20" dirty="0">
                <a:solidFill>
                  <a:srgbClr val="1F487C"/>
                </a:solidFill>
                <a:latin typeface="Arial"/>
                <a:cs typeface="Arial"/>
              </a:rPr>
              <a:t>YEAR</a:t>
            </a:r>
            <a:endParaRPr sz="2000">
              <a:latin typeface="Arial"/>
              <a:cs typeface="Arial"/>
            </a:endParaRPr>
          </a:p>
        </p:txBody>
      </p:sp>
      <p:sp>
        <p:nvSpPr>
          <p:cNvPr id="10" name="TextBox 9"/>
          <p:cNvSpPr txBox="1"/>
          <p:nvPr/>
        </p:nvSpPr>
        <p:spPr>
          <a:xfrm>
            <a:off x="685800" y="5562600"/>
            <a:ext cx="6934200" cy="646331"/>
          </a:xfrm>
          <a:prstGeom prst="rect">
            <a:avLst/>
          </a:prstGeom>
          <a:noFill/>
        </p:spPr>
        <p:txBody>
          <a:bodyPr wrap="square" rtlCol="0">
            <a:spAutoFit/>
          </a:bodyPr>
          <a:lstStyle/>
          <a:p>
            <a:r>
              <a:rPr lang="en-US" dirty="0" smtClean="0"/>
              <a:t>Log onto </a:t>
            </a:r>
            <a:r>
              <a:rPr lang="en-US" dirty="0" smtClean="0">
                <a:hlinkClick r:id="rId2"/>
              </a:rPr>
              <a:t>LEARN</a:t>
            </a:r>
            <a:r>
              <a:rPr lang="en-US" dirty="0" smtClean="0"/>
              <a:t> (Note: user name is your payroll number) to use the Pension Estimate Generator.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92532" rIns="0" bIns="0" rtlCol="0">
            <a:spAutoFit/>
          </a:bodyPr>
          <a:lstStyle/>
          <a:p>
            <a:pPr marL="878840">
              <a:lnSpc>
                <a:spcPct val="100000"/>
              </a:lnSpc>
              <a:spcBef>
                <a:spcPts val="100"/>
              </a:spcBef>
            </a:pPr>
            <a:r>
              <a:rPr sz="2400" dirty="0"/>
              <a:t>Retirement</a:t>
            </a:r>
            <a:r>
              <a:rPr sz="2400" spc="-60" dirty="0"/>
              <a:t> </a:t>
            </a:r>
            <a:r>
              <a:rPr sz="2400" dirty="0"/>
              <a:t>Plan</a:t>
            </a:r>
            <a:r>
              <a:rPr sz="2400" spc="-85" dirty="0"/>
              <a:t> </a:t>
            </a:r>
            <a:r>
              <a:rPr sz="2400" dirty="0"/>
              <a:t>–</a:t>
            </a:r>
            <a:r>
              <a:rPr sz="2400" spc="-65" dirty="0"/>
              <a:t> </a:t>
            </a:r>
            <a:r>
              <a:rPr sz="2400" dirty="0"/>
              <a:t>Forms</a:t>
            </a:r>
            <a:r>
              <a:rPr sz="2400" spc="-70" dirty="0"/>
              <a:t> </a:t>
            </a:r>
            <a:r>
              <a:rPr sz="2400" dirty="0"/>
              <a:t>of</a:t>
            </a:r>
            <a:r>
              <a:rPr sz="2400" spc="-75" dirty="0"/>
              <a:t> </a:t>
            </a:r>
            <a:r>
              <a:rPr sz="2400" spc="-10" dirty="0"/>
              <a:t>Retirement</a:t>
            </a:r>
            <a:endParaRPr sz="2400"/>
          </a:p>
        </p:txBody>
      </p:sp>
      <p:sp>
        <p:nvSpPr>
          <p:cNvPr id="3" name="object 3"/>
          <p:cNvSpPr txBox="1"/>
          <p:nvPr/>
        </p:nvSpPr>
        <p:spPr>
          <a:xfrm>
            <a:off x="8427719" y="6242811"/>
            <a:ext cx="179705" cy="208279"/>
          </a:xfrm>
          <a:prstGeom prst="rect">
            <a:avLst/>
          </a:prstGeom>
        </p:spPr>
        <p:txBody>
          <a:bodyPr vert="horz" wrap="square" lIns="0" tIns="12700" rIns="0" bIns="0" rtlCol="0">
            <a:spAutoFit/>
          </a:bodyPr>
          <a:lstStyle/>
          <a:p>
            <a:pPr marL="12700">
              <a:lnSpc>
                <a:spcPct val="100000"/>
              </a:lnSpc>
              <a:spcBef>
                <a:spcPts val="100"/>
              </a:spcBef>
            </a:pPr>
            <a:r>
              <a:rPr sz="1200" spc="-25" dirty="0">
                <a:solidFill>
                  <a:srgbClr val="888888"/>
                </a:solidFill>
                <a:latin typeface="Calibri"/>
                <a:cs typeface="Calibri"/>
              </a:rPr>
              <a:t>11</a:t>
            </a:r>
            <a:endParaRPr sz="1200">
              <a:latin typeface="Calibri"/>
              <a:cs typeface="Calibri"/>
            </a:endParaRPr>
          </a:p>
        </p:txBody>
      </p:sp>
      <p:graphicFrame>
        <p:nvGraphicFramePr>
          <p:cNvPr id="4" name="object 4"/>
          <p:cNvGraphicFramePr>
            <a:graphicFrameLocks noGrp="1"/>
          </p:cNvGraphicFramePr>
          <p:nvPr/>
        </p:nvGraphicFramePr>
        <p:xfrm>
          <a:off x="548817" y="926719"/>
          <a:ext cx="8131809" cy="5255895"/>
        </p:xfrm>
        <a:graphic>
          <a:graphicData uri="http://schemas.openxmlformats.org/drawingml/2006/table">
            <a:tbl>
              <a:tblPr firstRow="1" bandRow="1">
                <a:tableStyleId>{2D5ABB26-0587-4C30-8999-92F81FD0307C}</a:tableStyleId>
              </a:tblPr>
              <a:tblGrid>
                <a:gridCol w="1529715">
                  <a:extLst>
                    <a:ext uri="{9D8B030D-6E8A-4147-A177-3AD203B41FA5}">
                      <a16:colId xmlns:a16="http://schemas.microsoft.com/office/drawing/2014/main" val="20000"/>
                    </a:ext>
                  </a:extLst>
                </a:gridCol>
                <a:gridCol w="1529715">
                  <a:extLst>
                    <a:ext uri="{9D8B030D-6E8A-4147-A177-3AD203B41FA5}">
                      <a16:colId xmlns:a16="http://schemas.microsoft.com/office/drawing/2014/main" val="20001"/>
                    </a:ext>
                  </a:extLst>
                </a:gridCol>
                <a:gridCol w="2536190">
                  <a:extLst>
                    <a:ext uri="{9D8B030D-6E8A-4147-A177-3AD203B41FA5}">
                      <a16:colId xmlns:a16="http://schemas.microsoft.com/office/drawing/2014/main" val="20002"/>
                    </a:ext>
                  </a:extLst>
                </a:gridCol>
                <a:gridCol w="2536189">
                  <a:extLst>
                    <a:ext uri="{9D8B030D-6E8A-4147-A177-3AD203B41FA5}">
                      <a16:colId xmlns:a16="http://schemas.microsoft.com/office/drawing/2014/main" val="20003"/>
                    </a:ext>
                  </a:extLst>
                </a:gridCol>
              </a:tblGrid>
              <a:tr h="548005">
                <a:tc>
                  <a:txBody>
                    <a:bodyPr/>
                    <a:lstStyle/>
                    <a:p>
                      <a:pPr algn="ctr">
                        <a:lnSpc>
                          <a:spcPct val="100000"/>
                        </a:lnSpc>
                        <a:spcBef>
                          <a:spcPts val="265"/>
                        </a:spcBef>
                      </a:pPr>
                      <a:r>
                        <a:rPr sz="1500" b="1" spc="-20" dirty="0">
                          <a:solidFill>
                            <a:srgbClr val="FFFFFF"/>
                          </a:solidFill>
                          <a:latin typeface="Calibri"/>
                          <a:cs typeface="Calibri"/>
                        </a:rPr>
                        <a:t>Type</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tc>
                  <a:txBody>
                    <a:bodyPr/>
                    <a:lstStyle/>
                    <a:p>
                      <a:pPr marL="403860">
                        <a:lnSpc>
                          <a:spcPct val="100000"/>
                        </a:lnSpc>
                        <a:spcBef>
                          <a:spcPts val="265"/>
                        </a:spcBef>
                      </a:pPr>
                      <a:r>
                        <a:rPr sz="1500" b="1" spc="-10" dirty="0">
                          <a:solidFill>
                            <a:srgbClr val="FFFFFF"/>
                          </a:solidFill>
                          <a:latin typeface="Calibri"/>
                          <a:cs typeface="Calibri"/>
                        </a:rPr>
                        <a:t>Eligibility</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tc>
                  <a:txBody>
                    <a:bodyPr/>
                    <a:lstStyle/>
                    <a:p>
                      <a:pPr marL="805180" marR="433705" indent="-364490">
                        <a:lnSpc>
                          <a:spcPct val="100000"/>
                        </a:lnSpc>
                        <a:spcBef>
                          <a:spcPts val="265"/>
                        </a:spcBef>
                      </a:pPr>
                      <a:r>
                        <a:rPr sz="1500" b="1" dirty="0">
                          <a:solidFill>
                            <a:srgbClr val="FFFFFF"/>
                          </a:solidFill>
                          <a:latin typeface="Calibri"/>
                          <a:cs typeface="Calibri"/>
                        </a:rPr>
                        <a:t>Annual</a:t>
                      </a:r>
                      <a:r>
                        <a:rPr sz="1500" b="1" spc="-30" dirty="0">
                          <a:solidFill>
                            <a:srgbClr val="FFFFFF"/>
                          </a:solidFill>
                          <a:latin typeface="Calibri"/>
                          <a:cs typeface="Calibri"/>
                        </a:rPr>
                        <a:t> </a:t>
                      </a:r>
                      <a:r>
                        <a:rPr sz="1500" b="1" dirty="0">
                          <a:solidFill>
                            <a:srgbClr val="FFFFFF"/>
                          </a:solidFill>
                          <a:latin typeface="Calibri"/>
                          <a:cs typeface="Calibri"/>
                        </a:rPr>
                        <a:t>Cost of</a:t>
                      </a:r>
                      <a:r>
                        <a:rPr sz="1500" b="1" spc="-15" dirty="0">
                          <a:solidFill>
                            <a:srgbClr val="FFFFFF"/>
                          </a:solidFill>
                          <a:latin typeface="Calibri"/>
                          <a:cs typeface="Calibri"/>
                        </a:rPr>
                        <a:t> </a:t>
                      </a:r>
                      <a:r>
                        <a:rPr sz="1500" b="1" spc="-10" dirty="0">
                          <a:solidFill>
                            <a:srgbClr val="FFFFFF"/>
                          </a:solidFill>
                          <a:latin typeface="Calibri"/>
                          <a:cs typeface="Calibri"/>
                        </a:rPr>
                        <a:t>Living Adjustment</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tc>
                  <a:txBody>
                    <a:bodyPr/>
                    <a:lstStyle/>
                    <a:p>
                      <a:pPr marL="635" algn="ctr">
                        <a:lnSpc>
                          <a:spcPct val="100000"/>
                        </a:lnSpc>
                        <a:spcBef>
                          <a:spcPts val="265"/>
                        </a:spcBef>
                      </a:pPr>
                      <a:r>
                        <a:rPr sz="1500" b="1" dirty="0">
                          <a:solidFill>
                            <a:srgbClr val="FFFFFF"/>
                          </a:solidFill>
                          <a:latin typeface="Calibri"/>
                          <a:cs typeface="Calibri"/>
                        </a:rPr>
                        <a:t>Reduced</a:t>
                      </a:r>
                      <a:r>
                        <a:rPr sz="1500" b="1" spc="-50" dirty="0">
                          <a:solidFill>
                            <a:srgbClr val="FFFFFF"/>
                          </a:solidFill>
                          <a:latin typeface="Calibri"/>
                          <a:cs typeface="Calibri"/>
                        </a:rPr>
                        <a:t> </a:t>
                      </a:r>
                      <a:r>
                        <a:rPr sz="1500" b="1" spc="-10" dirty="0">
                          <a:solidFill>
                            <a:srgbClr val="FFFFFF"/>
                          </a:solidFill>
                          <a:latin typeface="Calibri"/>
                          <a:cs typeface="Calibri"/>
                        </a:rPr>
                        <a:t>Benefit</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extLst>
                  <a:ext uri="{0D108BD9-81ED-4DB2-BD59-A6C34878D82A}">
                    <a16:rowId xmlns:a16="http://schemas.microsoft.com/office/drawing/2014/main" val="10000"/>
                  </a:ext>
                </a:extLst>
              </a:tr>
              <a:tr h="776605">
                <a:tc>
                  <a:txBody>
                    <a:bodyPr/>
                    <a:lstStyle/>
                    <a:p>
                      <a:pPr marL="91440">
                        <a:lnSpc>
                          <a:spcPct val="100000"/>
                        </a:lnSpc>
                        <a:spcBef>
                          <a:spcPts val="265"/>
                        </a:spcBef>
                        <a:tabLst>
                          <a:tab pos="434340" algn="l"/>
                        </a:tabLst>
                      </a:pPr>
                      <a:r>
                        <a:rPr sz="1500" spc="-25" dirty="0">
                          <a:latin typeface="Calibri"/>
                          <a:cs typeface="Calibri"/>
                        </a:rPr>
                        <a:t>1.</a:t>
                      </a:r>
                      <a:r>
                        <a:rPr sz="1500" dirty="0">
                          <a:latin typeface="Calibri"/>
                          <a:cs typeface="Calibri"/>
                        </a:rPr>
                        <a:t>	</a:t>
                      </a:r>
                      <a:r>
                        <a:rPr sz="1500" spc="-10" dirty="0">
                          <a:latin typeface="Calibri"/>
                          <a:cs typeface="Calibri"/>
                        </a:rPr>
                        <a:t>Normal</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marL="91440" marR="120014">
                        <a:lnSpc>
                          <a:spcPct val="100000"/>
                        </a:lnSpc>
                        <a:spcBef>
                          <a:spcPts val="265"/>
                        </a:spcBef>
                      </a:pPr>
                      <a:r>
                        <a:rPr sz="1500" dirty="0">
                          <a:latin typeface="Calibri"/>
                          <a:cs typeface="Calibri"/>
                        </a:rPr>
                        <a:t>Age</a:t>
                      </a:r>
                      <a:r>
                        <a:rPr sz="1500" spc="-20" dirty="0">
                          <a:latin typeface="Calibri"/>
                          <a:cs typeface="Calibri"/>
                        </a:rPr>
                        <a:t> </a:t>
                      </a:r>
                      <a:r>
                        <a:rPr sz="1500" dirty="0">
                          <a:latin typeface="Calibri"/>
                          <a:cs typeface="Calibri"/>
                        </a:rPr>
                        <a:t>62</a:t>
                      </a:r>
                      <a:r>
                        <a:rPr sz="1500" spc="-5" dirty="0">
                          <a:latin typeface="Calibri"/>
                          <a:cs typeface="Calibri"/>
                        </a:rPr>
                        <a:t> </a:t>
                      </a:r>
                      <a:r>
                        <a:rPr sz="1500" dirty="0">
                          <a:latin typeface="Calibri"/>
                          <a:cs typeface="Calibri"/>
                        </a:rPr>
                        <a:t>w/</a:t>
                      </a:r>
                      <a:r>
                        <a:rPr sz="1500" spc="-15" dirty="0">
                          <a:latin typeface="Calibri"/>
                          <a:cs typeface="Calibri"/>
                        </a:rPr>
                        <a:t> </a:t>
                      </a:r>
                      <a:r>
                        <a:rPr sz="1500" spc="-50" dirty="0">
                          <a:latin typeface="Calibri"/>
                          <a:cs typeface="Calibri"/>
                        </a:rPr>
                        <a:t>5 </a:t>
                      </a:r>
                      <a:r>
                        <a:rPr sz="1500" dirty="0">
                          <a:latin typeface="Calibri"/>
                          <a:cs typeface="Calibri"/>
                        </a:rPr>
                        <a:t>years</a:t>
                      </a:r>
                      <a:r>
                        <a:rPr sz="1500" spc="-55" dirty="0">
                          <a:latin typeface="Calibri"/>
                          <a:cs typeface="Calibri"/>
                        </a:rPr>
                        <a:t> </a:t>
                      </a:r>
                      <a:r>
                        <a:rPr sz="1500" spc="-10" dirty="0">
                          <a:latin typeface="Calibri"/>
                          <a:cs typeface="Calibri"/>
                        </a:rPr>
                        <a:t>continuous service</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marR="1135380" algn="r">
                        <a:lnSpc>
                          <a:spcPct val="100000"/>
                        </a:lnSpc>
                        <a:spcBef>
                          <a:spcPts val="265"/>
                        </a:spcBef>
                      </a:pPr>
                      <a:r>
                        <a:rPr sz="1500" spc="-25" dirty="0">
                          <a:latin typeface="Calibri"/>
                          <a:cs typeface="Calibri"/>
                        </a:rPr>
                        <a:t>Yes</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algn="ctr">
                        <a:lnSpc>
                          <a:spcPct val="100000"/>
                        </a:lnSpc>
                        <a:spcBef>
                          <a:spcPts val="265"/>
                        </a:spcBef>
                      </a:pPr>
                      <a:r>
                        <a:rPr sz="1500" spc="-25" dirty="0">
                          <a:latin typeface="Calibri"/>
                          <a:cs typeface="Calibri"/>
                        </a:rPr>
                        <a:t>No</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extLst>
                  <a:ext uri="{0D108BD9-81ED-4DB2-BD59-A6C34878D82A}">
                    <a16:rowId xmlns:a16="http://schemas.microsoft.com/office/drawing/2014/main" val="10001"/>
                  </a:ext>
                </a:extLst>
              </a:tr>
              <a:tr h="2148840">
                <a:tc>
                  <a:txBody>
                    <a:bodyPr/>
                    <a:lstStyle/>
                    <a:p>
                      <a:pPr marL="91440" marR="450850">
                        <a:lnSpc>
                          <a:spcPct val="100000"/>
                        </a:lnSpc>
                        <a:spcBef>
                          <a:spcPts val="265"/>
                        </a:spcBef>
                      </a:pPr>
                      <a:r>
                        <a:rPr sz="1500" dirty="0">
                          <a:latin typeface="Calibri"/>
                          <a:cs typeface="Calibri"/>
                        </a:rPr>
                        <a:t>2.</a:t>
                      </a:r>
                      <a:r>
                        <a:rPr sz="1500" spc="335" dirty="0">
                          <a:latin typeface="Calibri"/>
                          <a:cs typeface="Calibri"/>
                        </a:rPr>
                        <a:t> </a:t>
                      </a:r>
                      <a:r>
                        <a:rPr sz="1500" spc="-20" dirty="0">
                          <a:latin typeface="Calibri"/>
                          <a:cs typeface="Calibri"/>
                        </a:rPr>
                        <a:t>Voluntary </a:t>
                      </a:r>
                      <a:r>
                        <a:rPr sz="1500" spc="-10" dirty="0">
                          <a:latin typeface="Calibri"/>
                          <a:cs typeface="Calibri"/>
                        </a:rPr>
                        <a:t>Early</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377190" marR="127635" indent="-285750">
                        <a:lnSpc>
                          <a:spcPct val="100000"/>
                        </a:lnSpc>
                        <a:spcBef>
                          <a:spcPts val="265"/>
                        </a:spcBef>
                        <a:buFont typeface="Arial"/>
                        <a:buChar char="•"/>
                        <a:tabLst>
                          <a:tab pos="377190" algn="l"/>
                        </a:tabLst>
                      </a:pPr>
                      <a:r>
                        <a:rPr sz="1500" dirty="0">
                          <a:latin typeface="Calibri"/>
                          <a:cs typeface="Calibri"/>
                        </a:rPr>
                        <a:t>Age</a:t>
                      </a:r>
                      <a:r>
                        <a:rPr sz="1500" spc="-20" dirty="0">
                          <a:latin typeface="Calibri"/>
                          <a:cs typeface="Calibri"/>
                        </a:rPr>
                        <a:t> </a:t>
                      </a:r>
                      <a:r>
                        <a:rPr sz="1500" dirty="0">
                          <a:latin typeface="Calibri"/>
                          <a:cs typeface="Calibri"/>
                        </a:rPr>
                        <a:t>55</a:t>
                      </a:r>
                      <a:r>
                        <a:rPr sz="1500" spc="-5" dirty="0">
                          <a:latin typeface="Calibri"/>
                          <a:cs typeface="Calibri"/>
                        </a:rPr>
                        <a:t> </a:t>
                      </a:r>
                      <a:r>
                        <a:rPr sz="1500" dirty="0">
                          <a:latin typeface="Calibri"/>
                          <a:cs typeface="Calibri"/>
                        </a:rPr>
                        <a:t>w/</a:t>
                      </a:r>
                      <a:r>
                        <a:rPr sz="1500" spc="-15" dirty="0">
                          <a:latin typeface="Calibri"/>
                          <a:cs typeface="Calibri"/>
                        </a:rPr>
                        <a:t> </a:t>
                      </a:r>
                      <a:r>
                        <a:rPr sz="1500" spc="-25" dirty="0">
                          <a:latin typeface="Calibri"/>
                          <a:cs typeface="Calibri"/>
                        </a:rPr>
                        <a:t>30 </a:t>
                      </a:r>
                      <a:r>
                        <a:rPr sz="1500" spc="-10" dirty="0">
                          <a:latin typeface="Calibri"/>
                          <a:cs typeface="Calibri"/>
                        </a:rPr>
                        <a:t>years continuous service</a:t>
                      </a:r>
                      <a:endParaRPr sz="1500">
                        <a:latin typeface="Calibri"/>
                        <a:cs typeface="Calibri"/>
                      </a:endParaRPr>
                    </a:p>
                    <a:p>
                      <a:pPr>
                        <a:lnSpc>
                          <a:spcPct val="100000"/>
                        </a:lnSpc>
                        <a:spcBef>
                          <a:spcPts val="15"/>
                        </a:spcBef>
                        <a:buFont typeface="Arial"/>
                        <a:buChar char="•"/>
                      </a:pPr>
                      <a:endParaRPr sz="1550">
                        <a:latin typeface="Times New Roman"/>
                        <a:cs typeface="Times New Roman"/>
                      </a:endParaRPr>
                    </a:p>
                    <a:p>
                      <a:pPr marL="377190" marR="127635" indent="-285750">
                        <a:lnSpc>
                          <a:spcPct val="100000"/>
                        </a:lnSpc>
                        <a:spcBef>
                          <a:spcPts val="5"/>
                        </a:spcBef>
                        <a:buFont typeface="Arial"/>
                        <a:buChar char="•"/>
                        <a:tabLst>
                          <a:tab pos="377190" algn="l"/>
                        </a:tabLst>
                      </a:pPr>
                      <a:r>
                        <a:rPr sz="1500" dirty="0">
                          <a:latin typeface="Calibri"/>
                          <a:cs typeface="Calibri"/>
                        </a:rPr>
                        <a:t>Age</a:t>
                      </a:r>
                      <a:r>
                        <a:rPr sz="1500" spc="-20" dirty="0">
                          <a:latin typeface="Calibri"/>
                          <a:cs typeface="Calibri"/>
                        </a:rPr>
                        <a:t> </a:t>
                      </a:r>
                      <a:r>
                        <a:rPr sz="1500" dirty="0">
                          <a:latin typeface="Calibri"/>
                          <a:cs typeface="Calibri"/>
                        </a:rPr>
                        <a:t>60</a:t>
                      </a:r>
                      <a:r>
                        <a:rPr sz="1500" spc="-5" dirty="0">
                          <a:latin typeface="Calibri"/>
                          <a:cs typeface="Calibri"/>
                        </a:rPr>
                        <a:t> </a:t>
                      </a:r>
                      <a:r>
                        <a:rPr sz="1500" dirty="0">
                          <a:latin typeface="Calibri"/>
                          <a:cs typeface="Calibri"/>
                        </a:rPr>
                        <a:t>w/</a:t>
                      </a:r>
                      <a:r>
                        <a:rPr sz="1500" spc="-15" dirty="0">
                          <a:latin typeface="Calibri"/>
                          <a:cs typeface="Calibri"/>
                        </a:rPr>
                        <a:t> </a:t>
                      </a:r>
                      <a:r>
                        <a:rPr sz="1500" spc="-25" dirty="0">
                          <a:latin typeface="Calibri"/>
                          <a:cs typeface="Calibri"/>
                        </a:rPr>
                        <a:t>20 </a:t>
                      </a:r>
                      <a:r>
                        <a:rPr sz="1500" spc="-10" dirty="0">
                          <a:latin typeface="Calibri"/>
                          <a:cs typeface="Calibri"/>
                        </a:rPr>
                        <a:t>years continuous service</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R="1135380" algn="r">
                        <a:lnSpc>
                          <a:spcPct val="100000"/>
                        </a:lnSpc>
                        <a:spcBef>
                          <a:spcPts val="265"/>
                        </a:spcBef>
                      </a:pPr>
                      <a:r>
                        <a:rPr sz="1500" spc="-25" dirty="0">
                          <a:latin typeface="Calibri"/>
                          <a:cs typeface="Calibri"/>
                        </a:rPr>
                        <a:t>Yes</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gn="ctr">
                        <a:lnSpc>
                          <a:spcPct val="100000"/>
                        </a:lnSpc>
                        <a:spcBef>
                          <a:spcPts val="265"/>
                        </a:spcBef>
                      </a:pPr>
                      <a:r>
                        <a:rPr sz="1500" spc="-25" dirty="0">
                          <a:latin typeface="Calibri"/>
                          <a:cs typeface="Calibri"/>
                        </a:rPr>
                        <a:t>No</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extLst>
                  <a:ext uri="{0D108BD9-81ED-4DB2-BD59-A6C34878D82A}">
                    <a16:rowId xmlns:a16="http://schemas.microsoft.com/office/drawing/2014/main" val="10002"/>
                  </a:ext>
                </a:extLst>
              </a:tr>
              <a:tr h="777240">
                <a:tc>
                  <a:txBody>
                    <a:bodyPr/>
                    <a:lstStyle/>
                    <a:p>
                      <a:pPr marL="91440">
                        <a:lnSpc>
                          <a:spcPct val="100000"/>
                        </a:lnSpc>
                        <a:spcBef>
                          <a:spcPts val="265"/>
                        </a:spcBef>
                      </a:pPr>
                      <a:r>
                        <a:rPr sz="1500" dirty="0">
                          <a:latin typeface="Calibri"/>
                          <a:cs typeface="Calibri"/>
                        </a:rPr>
                        <a:t>3.</a:t>
                      </a:r>
                      <a:r>
                        <a:rPr sz="1500" spc="-20" dirty="0">
                          <a:latin typeface="Calibri"/>
                          <a:cs typeface="Calibri"/>
                        </a:rPr>
                        <a:t> </a:t>
                      </a:r>
                      <a:r>
                        <a:rPr sz="1500" dirty="0">
                          <a:latin typeface="Calibri"/>
                          <a:cs typeface="Calibri"/>
                        </a:rPr>
                        <a:t>Optional</a:t>
                      </a:r>
                      <a:r>
                        <a:rPr sz="1500" spc="-20" dirty="0">
                          <a:latin typeface="Calibri"/>
                          <a:cs typeface="Calibri"/>
                        </a:rPr>
                        <a:t> </a:t>
                      </a:r>
                      <a:r>
                        <a:rPr sz="1500" spc="-10" dirty="0">
                          <a:latin typeface="Calibri"/>
                          <a:cs typeface="Calibri"/>
                        </a:rPr>
                        <a:t>Early</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91440" marR="120014">
                        <a:lnSpc>
                          <a:spcPct val="100000"/>
                        </a:lnSpc>
                        <a:spcBef>
                          <a:spcPts val="265"/>
                        </a:spcBef>
                      </a:pPr>
                      <a:r>
                        <a:rPr sz="1500" dirty="0">
                          <a:latin typeface="Calibri"/>
                          <a:cs typeface="Calibri"/>
                        </a:rPr>
                        <a:t>Age</a:t>
                      </a:r>
                      <a:r>
                        <a:rPr sz="1500" spc="-20" dirty="0">
                          <a:latin typeface="Calibri"/>
                          <a:cs typeface="Calibri"/>
                        </a:rPr>
                        <a:t> </a:t>
                      </a:r>
                      <a:r>
                        <a:rPr sz="1500" dirty="0">
                          <a:latin typeface="Calibri"/>
                          <a:cs typeface="Calibri"/>
                        </a:rPr>
                        <a:t>52</a:t>
                      </a:r>
                      <a:r>
                        <a:rPr sz="1500" spc="-5" dirty="0">
                          <a:latin typeface="Calibri"/>
                          <a:cs typeface="Calibri"/>
                        </a:rPr>
                        <a:t> </a:t>
                      </a:r>
                      <a:r>
                        <a:rPr sz="1500" dirty="0">
                          <a:latin typeface="Calibri"/>
                          <a:cs typeface="Calibri"/>
                        </a:rPr>
                        <a:t>w/</a:t>
                      </a:r>
                      <a:r>
                        <a:rPr sz="1500" spc="-15" dirty="0">
                          <a:latin typeface="Calibri"/>
                          <a:cs typeface="Calibri"/>
                        </a:rPr>
                        <a:t> </a:t>
                      </a:r>
                      <a:r>
                        <a:rPr sz="1500" spc="-50" dirty="0">
                          <a:latin typeface="Calibri"/>
                          <a:cs typeface="Calibri"/>
                        </a:rPr>
                        <a:t>5 </a:t>
                      </a:r>
                      <a:r>
                        <a:rPr sz="1500" dirty="0">
                          <a:latin typeface="Calibri"/>
                          <a:cs typeface="Calibri"/>
                        </a:rPr>
                        <a:t>years</a:t>
                      </a:r>
                      <a:r>
                        <a:rPr sz="1500" spc="-55" dirty="0">
                          <a:latin typeface="Calibri"/>
                          <a:cs typeface="Calibri"/>
                        </a:rPr>
                        <a:t> </a:t>
                      </a:r>
                      <a:r>
                        <a:rPr sz="1500" spc="-10" dirty="0">
                          <a:latin typeface="Calibri"/>
                          <a:cs typeface="Calibri"/>
                        </a:rPr>
                        <a:t>continuous service</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R="1135380" algn="r">
                        <a:lnSpc>
                          <a:spcPct val="100000"/>
                        </a:lnSpc>
                        <a:spcBef>
                          <a:spcPts val="265"/>
                        </a:spcBef>
                      </a:pPr>
                      <a:r>
                        <a:rPr sz="1500" spc="-25" dirty="0">
                          <a:latin typeface="Calibri"/>
                          <a:cs typeface="Calibri"/>
                        </a:rPr>
                        <a:t>Yes</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1270" algn="ctr">
                        <a:lnSpc>
                          <a:spcPct val="100000"/>
                        </a:lnSpc>
                        <a:spcBef>
                          <a:spcPts val="265"/>
                        </a:spcBef>
                      </a:pPr>
                      <a:r>
                        <a:rPr sz="1500" spc="-25" dirty="0">
                          <a:latin typeface="Calibri"/>
                          <a:cs typeface="Calibri"/>
                        </a:rPr>
                        <a:t>Yes</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extLst>
                  <a:ext uri="{0D108BD9-81ED-4DB2-BD59-A6C34878D82A}">
                    <a16:rowId xmlns:a16="http://schemas.microsoft.com/office/drawing/2014/main" val="10003"/>
                  </a:ext>
                </a:extLst>
              </a:tr>
              <a:tr h="1005205">
                <a:tc>
                  <a:txBody>
                    <a:bodyPr/>
                    <a:lstStyle/>
                    <a:p>
                      <a:pPr marL="91440">
                        <a:lnSpc>
                          <a:spcPct val="100000"/>
                        </a:lnSpc>
                        <a:spcBef>
                          <a:spcPts val="265"/>
                        </a:spcBef>
                      </a:pPr>
                      <a:r>
                        <a:rPr sz="1500" dirty="0">
                          <a:latin typeface="Calibri"/>
                          <a:cs typeface="Calibri"/>
                        </a:rPr>
                        <a:t>4.</a:t>
                      </a:r>
                      <a:r>
                        <a:rPr sz="1500" spc="-45" dirty="0">
                          <a:latin typeface="Calibri"/>
                          <a:cs typeface="Calibri"/>
                        </a:rPr>
                        <a:t> </a:t>
                      </a:r>
                      <a:r>
                        <a:rPr sz="1500" dirty="0">
                          <a:latin typeface="Calibri"/>
                          <a:cs typeface="Calibri"/>
                        </a:rPr>
                        <a:t>Optional</a:t>
                      </a:r>
                      <a:r>
                        <a:rPr sz="1500" spc="-35" dirty="0">
                          <a:latin typeface="Calibri"/>
                          <a:cs typeface="Calibri"/>
                        </a:rPr>
                        <a:t> </a:t>
                      </a:r>
                      <a:r>
                        <a:rPr sz="1500" spc="-20" dirty="0">
                          <a:latin typeface="Calibri"/>
                          <a:cs typeface="Calibri"/>
                        </a:rPr>
                        <a:t>Later</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1440" marR="93345" algn="just">
                        <a:lnSpc>
                          <a:spcPct val="100000"/>
                        </a:lnSpc>
                        <a:spcBef>
                          <a:spcPts val="265"/>
                        </a:spcBef>
                      </a:pPr>
                      <a:r>
                        <a:rPr sz="1500" dirty="0">
                          <a:latin typeface="Calibri"/>
                          <a:cs typeface="Calibri"/>
                        </a:rPr>
                        <a:t>After</a:t>
                      </a:r>
                      <a:r>
                        <a:rPr sz="1500" spc="-20" dirty="0">
                          <a:latin typeface="Calibri"/>
                          <a:cs typeface="Calibri"/>
                        </a:rPr>
                        <a:t> </a:t>
                      </a:r>
                      <a:r>
                        <a:rPr sz="1500" dirty="0">
                          <a:latin typeface="Calibri"/>
                          <a:cs typeface="Calibri"/>
                        </a:rPr>
                        <a:t>age</a:t>
                      </a:r>
                      <a:r>
                        <a:rPr sz="1500" spc="-25" dirty="0">
                          <a:latin typeface="Calibri"/>
                          <a:cs typeface="Calibri"/>
                        </a:rPr>
                        <a:t> </a:t>
                      </a:r>
                      <a:r>
                        <a:rPr sz="1500" dirty="0">
                          <a:latin typeface="Calibri"/>
                          <a:cs typeface="Calibri"/>
                        </a:rPr>
                        <a:t>62</a:t>
                      </a:r>
                      <a:r>
                        <a:rPr sz="1500" spc="-10" dirty="0">
                          <a:latin typeface="Calibri"/>
                          <a:cs typeface="Calibri"/>
                        </a:rPr>
                        <a:t> </a:t>
                      </a:r>
                      <a:r>
                        <a:rPr sz="1500" dirty="0">
                          <a:latin typeface="Calibri"/>
                          <a:cs typeface="Calibri"/>
                        </a:rPr>
                        <a:t>w/</a:t>
                      </a:r>
                      <a:r>
                        <a:rPr sz="1500" spc="-5" dirty="0">
                          <a:latin typeface="Calibri"/>
                          <a:cs typeface="Calibri"/>
                        </a:rPr>
                        <a:t> </a:t>
                      </a:r>
                      <a:r>
                        <a:rPr sz="1500" spc="-50" dirty="0">
                          <a:latin typeface="Calibri"/>
                          <a:cs typeface="Calibri"/>
                        </a:rPr>
                        <a:t>5 </a:t>
                      </a:r>
                      <a:r>
                        <a:rPr sz="1500" dirty="0">
                          <a:latin typeface="Calibri"/>
                          <a:cs typeface="Calibri"/>
                        </a:rPr>
                        <a:t>years</a:t>
                      </a:r>
                      <a:r>
                        <a:rPr sz="1500" spc="-55" dirty="0">
                          <a:latin typeface="Calibri"/>
                          <a:cs typeface="Calibri"/>
                        </a:rPr>
                        <a:t> </a:t>
                      </a:r>
                      <a:r>
                        <a:rPr sz="1500" spc="-10" dirty="0">
                          <a:latin typeface="Calibri"/>
                          <a:cs typeface="Calibri"/>
                        </a:rPr>
                        <a:t>continuous service</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R="1135380" algn="r">
                        <a:lnSpc>
                          <a:spcPct val="100000"/>
                        </a:lnSpc>
                        <a:spcBef>
                          <a:spcPts val="265"/>
                        </a:spcBef>
                      </a:pPr>
                      <a:r>
                        <a:rPr sz="1500" spc="-25" dirty="0">
                          <a:latin typeface="Calibri"/>
                          <a:cs typeface="Calibri"/>
                        </a:rPr>
                        <a:t>Yes</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gn="ctr">
                        <a:lnSpc>
                          <a:spcPct val="100000"/>
                        </a:lnSpc>
                        <a:spcBef>
                          <a:spcPts val="265"/>
                        </a:spcBef>
                      </a:pPr>
                      <a:r>
                        <a:rPr sz="1500" spc="-25" dirty="0">
                          <a:latin typeface="Calibri"/>
                          <a:cs typeface="Calibri"/>
                        </a:rPr>
                        <a:t>No</a:t>
                      </a:r>
                      <a:endParaRPr sz="1500">
                        <a:latin typeface="Calibri"/>
                        <a:cs typeface="Calibri"/>
                      </a:endParaRPr>
                    </a:p>
                  </a:txBody>
                  <a:tcPr marL="0" marR="0" marT="336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8651" rIns="0" bIns="0" rtlCol="0">
            <a:spAutoFit/>
          </a:bodyPr>
          <a:lstStyle/>
          <a:p>
            <a:pPr marL="12700">
              <a:lnSpc>
                <a:spcPct val="100000"/>
              </a:lnSpc>
              <a:spcBef>
                <a:spcPts val="95"/>
              </a:spcBef>
            </a:pPr>
            <a:r>
              <a:rPr spc="-10" dirty="0"/>
              <a:t>Accessing</a:t>
            </a:r>
            <a:r>
              <a:rPr spc="-170" dirty="0"/>
              <a:t> </a:t>
            </a:r>
            <a:r>
              <a:rPr spc="-45" dirty="0"/>
              <a:t>Your</a:t>
            </a:r>
            <a:r>
              <a:rPr spc="-114" dirty="0"/>
              <a:t> </a:t>
            </a:r>
            <a:r>
              <a:rPr dirty="0"/>
              <a:t>401(k)</a:t>
            </a:r>
            <a:r>
              <a:rPr spc="-114" dirty="0"/>
              <a:t> </a:t>
            </a:r>
            <a:r>
              <a:rPr dirty="0"/>
              <a:t>Plan</a:t>
            </a:r>
            <a:r>
              <a:rPr spc="-105" dirty="0"/>
              <a:t> </a:t>
            </a:r>
            <a:r>
              <a:rPr spc="-10" dirty="0"/>
              <a:t>Funds</a:t>
            </a:r>
          </a:p>
        </p:txBody>
      </p:sp>
      <p:sp>
        <p:nvSpPr>
          <p:cNvPr id="3" name="object 3"/>
          <p:cNvSpPr txBox="1"/>
          <p:nvPr/>
        </p:nvSpPr>
        <p:spPr>
          <a:xfrm>
            <a:off x="459740" y="1090167"/>
            <a:ext cx="7844790" cy="4159250"/>
          </a:xfrm>
          <a:prstGeom prst="rect">
            <a:avLst/>
          </a:prstGeom>
        </p:spPr>
        <p:txBody>
          <a:bodyPr vert="horz" wrap="square" lIns="0" tIns="12700" rIns="0" bIns="0" rtlCol="0">
            <a:spAutoFit/>
          </a:bodyPr>
          <a:lstStyle/>
          <a:p>
            <a:pPr marL="12700" marR="487680">
              <a:lnSpc>
                <a:spcPct val="100000"/>
              </a:lnSpc>
              <a:spcBef>
                <a:spcPts val="100"/>
              </a:spcBef>
            </a:pPr>
            <a:r>
              <a:rPr sz="2800" b="1" dirty="0">
                <a:solidFill>
                  <a:srgbClr val="001F5F"/>
                </a:solidFill>
                <a:latin typeface="Arial"/>
                <a:cs typeface="Arial"/>
              </a:rPr>
              <a:t>Options</a:t>
            </a:r>
            <a:r>
              <a:rPr sz="2800" b="1" spc="-10" dirty="0">
                <a:solidFill>
                  <a:srgbClr val="001F5F"/>
                </a:solidFill>
                <a:latin typeface="Arial"/>
                <a:cs typeface="Arial"/>
              </a:rPr>
              <a:t> </a:t>
            </a:r>
            <a:r>
              <a:rPr sz="2800" b="1" dirty="0">
                <a:solidFill>
                  <a:srgbClr val="001F5F"/>
                </a:solidFill>
                <a:latin typeface="Arial"/>
                <a:cs typeface="Arial"/>
              </a:rPr>
              <a:t>after</a:t>
            </a:r>
            <a:r>
              <a:rPr sz="2800" b="1" spc="-10" dirty="0">
                <a:solidFill>
                  <a:srgbClr val="001F5F"/>
                </a:solidFill>
                <a:latin typeface="Arial"/>
                <a:cs typeface="Arial"/>
              </a:rPr>
              <a:t> </a:t>
            </a:r>
            <a:r>
              <a:rPr sz="2800" b="1" dirty="0">
                <a:solidFill>
                  <a:srgbClr val="001F5F"/>
                </a:solidFill>
                <a:latin typeface="Arial"/>
                <a:cs typeface="Arial"/>
              </a:rPr>
              <a:t>termination</a:t>
            </a:r>
            <a:r>
              <a:rPr sz="2800" b="1" spc="-20" dirty="0">
                <a:solidFill>
                  <a:srgbClr val="001F5F"/>
                </a:solidFill>
                <a:latin typeface="Arial"/>
                <a:cs typeface="Arial"/>
              </a:rPr>
              <a:t> </a:t>
            </a:r>
            <a:r>
              <a:rPr sz="2800" b="1" dirty="0">
                <a:solidFill>
                  <a:srgbClr val="001F5F"/>
                </a:solidFill>
                <a:latin typeface="Arial"/>
                <a:cs typeface="Arial"/>
              </a:rPr>
              <a:t>of</a:t>
            </a:r>
            <a:r>
              <a:rPr sz="2800" b="1" spc="-10" dirty="0">
                <a:solidFill>
                  <a:srgbClr val="001F5F"/>
                </a:solidFill>
                <a:latin typeface="Arial"/>
                <a:cs typeface="Arial"/>
              </a:rPr>
              <a:t> </a:t>
            </a:r>
            <a:r>
              <a:rPr sz="2800" b="1" dirty="0">
                <a:solidFill>
                  <a:srgbClr val="001F5F"/>
                </a:solidFill>
                <a:latin typeface="Arial"/>
                <a:cs typeface="Arial"/>
              </a:rPr>
              <a:t>employment </a:t>
            </a:r>
            <a:r>
              <a:rPr sz="2800" b="1" spc="-25" dirty="0">
                <a:solidFill>
                  <a:srgbClr val="001F5F"/>
                </a:solidFill>
                <a:latin typeface="Arial"/>
                <a:cs typeface="Arial"/>
              </a:rPr>
              <a:t>or </a:t>
            </a:r>
            <a:r>
              <a:rPr sz="2800" b="1" spc="-10" dirty="0">
                <a:solidFill>
                  <a:srgbClr val="001F5F"/>
                </a:solidFill>
                <a:latin typeface="Arial"/>
                <a:cs typeface="Arial"/>
              </a:rPr>
              <a:t>retirement:</a:t>
            </a:r>
            <a:endParaRPr sz="2800" dirty="0">
              <a:latin typeface="Arial"/>
              <a:cs typeface="Arial"/>
            </a:endParaRPr>
          </a:p>
          <a:p>
            <a:pPr marL="526415" indent="-513715">
              <a:lnSpc>
                <a:spcPct val="100000"/>
              </a:lnSpc>
              <a:spcBef>
                <a:spcPts val="625"/>
              </a:spcBef>
              <a:buAutoNum type="arabicPeriod"/>
              <a:tabLst>
                <a:tab pos="526415" algn="l"/>
              </a:tabLst>
            </a:pPr>
            <a:r>
              <a:rPr sz="2600" dirty="0">
                <a:solidFill>
                  <a:srgbClr val="001F5F"/>
                </a:solidFill>
                <a:latin typeface="Arial"/>
                <a:cs typeface="Arial"/>
              </a:rPr>
              <a:t>Leave</a:t>
            </a:r>
            <a:r>
              <a:rPr sz="2600" spc="-40" dirty="0">
                <a:solidFill>
                  <a:srgbClr val="001F5F"/>
                </a:solidFill>
                <a:latin typeface="Arial"/>
                <a:cs typeface="Arial"/>
              </a:rPr>
              <a:t> </a:t>
            </a:r>
            <a:r>
              <a:rPr sz="2600" dirty="0">
                <a:solidFill>
                  <a:srgbClr val="001F5F"/>
                </a:solidFill>
                <a:latin typeface="Arial"/>
                <a:cs typeface="Arial"/>
              </a:rPr>
              <a:t>money</a:t>
            </a:r>
            <a:r>
              <a:rPr sz="2600" spc="-40" dirty="0">
                <a:solidFill>
                  <a:srgbClr val="001F5F"/>
                </a:solidFill>
                <a:latin typeface="Arial"/>
                <a:cs typeface="Arial"/>
              </a:rPr>
              <a:t> </a:t>
            </a:r>
            <a:r>
              <a:rPr sz="2600" dirty="0">
                <a:solidFill>
                  <a:srgbClr val="001F5F"/>
                </a:solidFill>
                <a:latin typeface="Arial"/>
                <a:cs typeface="Arial"/>
              </a:rPr>
              <a:t>in</a:t>
            </a:r>
            <a:r>
              <a:rPr sz="2600" spc="-55" dirty="0">
                <a:solidFill>
                  <a:srgbClr val="001F5F"/>
                </a:solidFill>
                <a:latin typeface="Arial"/>
                <a:cs typeface="Arial"/>
              </a:rPr>
              <a:t> </a:t>
            </a:r>
            <a:r>
              <a:rPr sz="2600" dirty="0">
                <a:solidFill>
                  <a:srgbClr val="001F5F"/>
                </a:solidFill>
                <a:latin typeface="Arial"/>
                <a:cs typeface="Arial"/>
              </a:rPr>
              <a:t>the</a:t>
            </a:r>
            <a:r>
              <a:rPr sz="2600" spc="-40" dirty="0">
                <a:solidFill>
                  <a:srgbClr val="001F5F"/>
                </a:solidFill>
                <a:latin typeface="Arial"/>
                <a:cs typeface="Arial"/>
              </a:rPr>
              <a:t> </a:t>
            </a:r>
            <a:r>
              <a:rPr sz="2600" dirty="0">
                <a:solidFill>
                  <a:srgbClr val="001F5F"/>
                </a:solidFill>
                <a:latin typeface="Arial"/>
                <a:cs typeface="Arial"/>
              </a:rPr>
              <a:t>plan</a:t>
            </a:r>
            <a:r>
              <a:rPr sz="2600" spc="-35" dirty="0">
                <a:solidFill>
                  <a:srgbClr val="001F5F"/>
                </a:solidFill>
                <a:latin typeface="Arial"/>
                <a:cs typeface="Arial"/>
              </a:rPr>
              <a:t> </a:t>
            </a:r>
            <a:r>
              <a:rPr sz="2600" dirty="0">
                <a:solidFill>
                  <a:srgbClr val="001F5F"/>
                </a:solidFill>
                <a:latin typeface="Arial"/>
                <a:cs typeface="Arial"/>
              </a:rPr>
              <a:t>if</a:t>
            </a:r>
            <a:r>
              <a:rPr sz="2600" spc="-55" dirty="0">
                <a:solidFill>
                  <a:srgbClr val="001F5F"/>
                </a:solidFill>
                <a:latin typeface="Arial"/>
                <a:cs typeface="Arial"/>
              </a:rPr>
              <a:t> </a:t>
            </a:r>
            <a:r>
              <a:rPr sz="2600" dirty="0">
                <a:solidFill>
                  <a:srgbClr val="001F5F"/>
                </a:solidFill>
                <a:latin typeface="Arial"/>
                <a:cs typeface="Arial"/>
              </a:rPr>
              <a:t>over</a:t>
            </a:r>
            <a:r>
              <a:rPr sz="2600" spc="-55" dirty="0">
                <a:solidFill>
                  <a:srgbClr val="001F5F"/>
                </a:solidFill>
                <a:latin typeface="Arial"/>
                <a:cs typeface="Arial"/>
              </a:rPr>
              <a:t> </a:t>
            </a:r>
            <a:r>
              <a:rPr sz="2600" spc="-10" dirty="0" smtClean="0">
                <a:solidFill>
                  <a:srgbClr val="001F5F"/>
                </a:solidFill>
                <a:latin typeface="Arial"/>
                <a:cs typeface="Arial"/>
              </a:rPr>
              <a:t>$</a:t>
            </a:r>
            <a:r>
              <a:rPr lang="en-US" sz="2600" spc="-10" dirty="0" smtClean="0">
                <a:solidFill>
                  <a:srgbClr val="001F5F"/>
                </a:solidFill>
                <a:latin typeface="Arial"/>
                <a:cs typeface="Arial"/>
              </a:rPr>
              <a:t>7</a:t>
            </a:r>
            <a:r>
              <a:rPr sz="2600" spc="-10" dirty="0" smtClean="0">
                <a:solidFill>
                  <a:srgbClr val="001F5F"/>
                </a:solidFill>
                <a:latin typeface="Arial"/>
                <a:cs typeface="Arial"/>
              </a:rPr>
              <a:t>,000</a:t>
            </a:r>
            <a:endParaRPr sz="2600" dirty="0">
              <a:latin typeface="Arial"/>
              <a:cs typeface="Arial"/>
            </a:endParaRPr>
          </a:p>
          <a:p>
            <a:pPr marL="755015" lvl="1" indent="-342265">
              <a:lnSpc>
                <a:spcPct val="100000"/>
              </a:lnSpc>
              <a:spcBef>
                <a:spcPts val="545"/>
              </a:spcBef>
              <a:buChar char="•"/>
              <a:tabLst>
                <a:tab pos="755015" algn="l"/>
              </a:tabLst>
            </a:pPr>
            <a:r>
              <a:rPr sz="2200" dirty="0">
                <a:solidFill>
                  <a:srgbClr val="001F5F"/>
                </a:solidFill>
                <a:latin typeface="Arial"/>
                <a:cs typeface="Arial"/>
              </a:rPr>
              <a:t>401(k)</a:t>
            </a:r>
            <a:r>
              <a:rPr sz="2200" spc="-10" dirty="0">
                <a:solidFill>
                  <a:srgbClr val="001F5F"/>
                </a:solidFill>
                <a:latin typeface="Arial"/>
                <a:cs typeface="Arial"/>
              </a:rPr>
              <a:t> </a:t>
            </a:r>
            <a:r>
              <a:rPr sz="2200" dirty="0">
                <a:solidFill>
                  <a:srgbClr val="001F5F"/>
                </a:solidFill>
                <a:latin typeface="Arial"/>
                <a:cs typeface="Arial"/>
              </a:rPr>
              <a:t>Plan</a:t>
            </a:r>
            <a:r>
              <a:rPr sz="2200" spc="-25" dirty="0">
                <a:solidFill>
                  <a:srgbClr val="001F5F"/>
                </a:solidFill>
                <a:latin typeface="Arial"/>
                <a:cs typeface="Arial"/>
              </a:rPr>
              <a:t> </a:t>
            </a:r>
            <a:r>
              <a:rPr sz="2200" dirty="0">
                <a:solidFill>
                  <a:srgbClr val="001F5F"/>
                </a:solidFill>
                <a:latin typeface="Arial"/>
                <a:cs typeface="Arial"/>
              </a:rPr>
              <a:t>is</a:t>
            </a:r>
            <a:r>
              <a:rPr sz="2200" spc="-10" dirty="0">
                <a:solidFill>
                  <a:srgbClr val="001F5F"/>
                </a:solidFill>
                <a:latin typeface="Arial"/>
                <a:cs typeface="Arial"/>
              </a:rPr>
              <a:t> </a:t>
            </a:r>
            <a:r>
              <a:rPr sz="2200" dirty="0">
                <a:solidFill>
                  <a:srgbClr val="001F5F"/>
                </a:solidFill>
                <a:latin typeface="Arial"/>
                <a:cs typeface="Arial"/>
              </a:rPr>
              <a:t>efficient</a:t>
            </a:r>
            <a:r>
              <a:rPr sz="2200" spc="-25" dirty="0">
                <a:solidFill>
                  <a:srgbClr val="001F5F"/>
                </a:solidFill>
                <a:latin typeface="Arial"/>
                <a:cs typeface="Arial"/>
              </a:rPr>
              <a:t> </a:t>
            </a:r>
            <a:r>
              <a:rPr sz="2200" dirty="0">
                <a:solidFill>
                  <a:srgbClr val="001F5F"/>
                </a:solidFill>
                <a:latin typeface="Arial"/>
                <a:cs typeface="Arial"/>
              </a:rPr>
              <a:t>investment</a:t>
            </a:r>
            <a:r>
              <a:rPr sz="2200" spc="-10" dirty="0">
                <a:solidFill>
                  <a:srgbClr val="001F5F"/>
                </a:solidFill>
                <a:latin typeface="Arial"/>
                <a:cs typeface="Arial"/>
              </a:rPr>
              <a:t> vehicle</a:t>
            </a:r>
            <a:endParaRPr sz="2200" dirty="0">
              <a:latin typeface="Arial"/>
              <a:cs typeface="Arial"/>
            </a:endParaRPr>
          </a:p>
          <a:p>
            <a:pPr marL="527050" marR="163830" indent="-514350">
              <a:lnSpc>
                <a:spcPct val="100000"/>
              </a:lnSpc>
              <a:spcBef>
                <a:spcPts val="655"/>
              </a:spcBef>
              <a:buAutoNum type="arabicPeriod"/>
              <a:tabLst>
                <a:tab pos="527050" algn="l"/>
              </a:tabLst>
            </a:pPr>
            <a:r>
              <a:rPr sz="2800" dirty="0">
                <a:solidFill>
                  <a:srgbClr val="001F5F"/>
                </a:solidFill>
                <a:latin typeface="Arial"/>
                <a:cs typeface="Arial"/>
              </a:rPr>
              <a:t>Rollover</a:t>
            </a:r>
            <a:r>
              <a:rPr sz="2800" spc="-5" dirty="0">
                <a:solidFill>
                  <a:srgbClr val="001F5F"/>
                </a:solidFill>
                <a:latin typeface="Arial"/>
                <a:cs typeface="Arial"/>
              </a:rPr>
              <a:t> </a:t>
            </a:r>
            <a:r>
              <a:rPr sz="2800" dirty="0">
                <a:solidFill>
                  <a:srgbClr val="001F5F"/>
                </a:solidFill>
                <a:latin typeface="Arial"/>
                <a:cs typeface="Arial"/>
              </a:rPr>
              <a:t>to</a:t>
            </a:r>
            <a:r>
              <a:rPr sz="2800" spc="-5" dirty="0">
                <a:solidFill>
                  <a:srgbClr val="001F5F"/>
                </a:solidFill>
                <a:latin typeface="Arial"/>
                <a:cs typeface="Arial"/>
              </a:rPr>
              <a:t> </a:t>
            </a:r>
            <a:r>
              <a:rPr sz="2800" dirty="0">
                <a:solidFill>
                  <a:srgbClr val="001F5F"/>
                </a:solidFill>
                <a:latin typeface="Arial"/>
                <a:cs typeface="Arial"/>
              </a:rPr>
              <a:t>a</a:t>
            </a:r>
            <a:r>
              <a:rPr sz="2800" spc="-5" dirty="0">
                <a:solidFill>
                  <a:srgbClr val="001F5F"/>
                </a:solidFill>
                <a:latin typeface="Arial"/>
                <a:cs typeface="Arial"/>
              </a:rPr>
              <a:t> </a:t>
            </a:r>
            <a:r>
              <a:rPr sz="2800" dirty="0">
                <a:solidFill>
                  <a:srgbClr val="001F5F"/>
                </a:solidFill>
                <a:latin typeface="Arial"/>
                <a:cs typeface="Arial"/>
              </a:rPr>
              <a:t>traditional</a:t>
            </a:r>
            <a:r>
              <a:rPr sz="2800" spc="5" dirty="0">
                <a:solidFill>
                  <a:srgbClr val="001F5F"/>
                </a:solidFill>
                <a:latin typeface="Arial"/>
                <a:cs typeface="Arial"/>
              </a:rPr>
              <a:t> </a:t>
            </a:r>
            <a:r>
              <a:rPr sz="2800" dirty="0">
                <a:solidFill>
                  <a:srgbClr val="001F5F"/>
                </a:solidFill>
                <a:latin typeface="Arial"/>
                <a:cs typeface="Arial"/>
              </a:rPr>
              <a:t>IRA</a:t>
            </a:r>
            <a:r>
              <a:rPr sz="2800" spc="-175" dirty="0">
                <a:solidFill>
                  <a:srgbClr val="001F5F"/>
                </a:solidFill>
                <a:latin typeface="Arial"/>
                <a:cs typeface="Arial"/>
              </a:rPr>
              <a:t> </a:t>
            </a:r>
            <a:r>
              <a:rPr sz="2800" dirty="0">
                <a:solidFill>
                  <a:srgbClr val="001F5F"/>
                </a:solidFill>
                <a:latin typeface="Arial"/>
                <a:cs typeface="Arial"/>
              </a:rPr>
              <a:t>or</a:t>
            </a:r>
            <a:r>
              <a:rPr sz="2800" spc="-5" dirty="0">
                <a:solidFill>
                  <a:srgbClr val="001F5F"/>
                </a:solidFill>
                <a:latin typeface="Arial"/>
                <a:cs typeface="Arial"/>
              </a:rPr>
              <a:t> </a:t>
            </a:r>
            <a:r>
              <a:rPr sz="2800" dirty="0">
                <a:solidFill>
                  <a:srgbClr val="001F5F"/>
                </a:solidFill>
                <a:latin typeface="Arial"/>
                <a:cs typeface="Arial"/>
              </a:rPr>
              <a:t>another </a:t>
            </a:r>
            <a:r>
              <a:rPr sz="2800" spc="-10" dirty="0">
                <a:solidFill>
                  <a:srgbClr val="001F5F"/>
                </a:solidFill>
                <a:latin typeface="Arial"/>
                <a:cs typeface="Arial"/>
              </a:rPr>
              <a:t>401(k) </a:t>
            </a:r>
            <a:r>
              <a:rPr sz="2800" spc="-20" dirty="0">
                <a:solidFill>
                  <a:srgbClr val="001F5F"/>
                </a:solidFill>
                <a:latin typeface="Arial"/>
                <a:cs typeface="Arial"/>
              </a:rPr>
              <a:t>plan</a:t>
            </a:r>
            <a:endParaRPr sz="2800" dirty="0">
              <a:latin typeface="Arial"/>
              <a:cs typeface="Arial"/>
            </a:endParaRPr>
          </a:p>
          <a:p>
            <a:pPr marL="812165" lvl="1" indent="-279400">
              <a:lnSpc>
                <a:spcPct val="100000"/>
              </a:lnSpc>
              <a:spcBef>
                <a:spcPts val="590"/>
              </a:spcBef>
              <a:buChar char="•"/>
              <a:tabLst>
                <a:tab pos="812165" algn="l"/>
              </a:tabLst>
            </a:pPr>
            <a:r>
              <a:rPr sz="2400" dirty="0">
                <a:solidFill>
                  <a:srgbClr val="001F5F"/>
                </a:solidFill>
                <a:latin typeface="Arial"/>
                <a:cs typeface="Arial"/>
              </a:rPr>
              <a:t>No</a:t>
            </a:r>
            <a:r>
              <a:rPr sz="2400" spc="-15" dirty="0">
                <a:solidFill>
                  <a:srgbClr val="001F5F"/>
                </a:solidFill>
                <a:latin typeface="Arial"/>
                <a:cs typeface="Arial"/>
              </a:rPr>
              <a:t> </a:t>
            </a:r>
            <a:r>
              <a:rPr sz="2400" dirty="0">
                <a:solidFill>
                  <a:srgbClr val="001F5F"/>
                </a:solidFill>
                <a:latin typeface="Arial"/>
                <a:cs typeface="Arial"/>
              </a:rPr>
              <a:t>tax</a:t>
            </a:r>
            <a:r>
              <a:rPr sz="2400" spc="-15" dirty="0">
                <a:solidFill>
                  <a:srgbClr val="001F5F"/>
                </a:solidFill>
                <a:latin typeface="Arial"/>
                <a:cs typeface="Arial"/>
              </a:rPr>
              <a:t> </a:t>
            </a:r>
            <a:r>
              <a:rPr sz="2400" dirty="0">
                <a:solidFill>
                  <a:srgbClr val="001F5F"/>
                </a:solidFill>
                <a:latin typeface="Arial"/>
                <a:cs typeface="Arial"/>
              </a:rPr>
              <a:t>penalty for</a:t>
            </a:r>
            <a:r>
              <a:rPr sz="2400" spc="-15" dirty="0">
                <a:solidFill>
                  <a:srgbClr val="001F5F"/>
                </a:solidFill>
                <a:latin typeface="Arial"/>
                <a:cs typeface="Arial"/>
              </a:rPr>
              <a:t> </a:t>
            </a:r>
            <a:r>
              <a:rPr sz="2400" dirty="0">
                <a:solidFill>
                  <a:srgbClr val="001F5F"/>
                </a:solidFill>
                <a:latin typeface="Arial"/>
                <a:cs typeface="Arial"/>
              </a:rPr>
              <a:t>direct</a:t>
            </a:r>
            <a:r>
              <a:rPr sz="2400" spc="-15" dirty="0">
                <a:solidFill>
                  <a:srgbClr val="001F5F"/>
                </a:solidFill>
                <a:latin typeface="Arial"/>
                <a:cs typeface="Arial"/>
              </a:rPr>
              <a:t> </a:t>
            </a:r>
            <a:r>
              <a:rPr sz="2400" spc="-10" dirty="0">
                <a:solidFill>
                  <a:srgbClr val="001F5F"/>
                </a:solidFill>
                <a:latin typeface="Arial"/>
                <a:cs typeface="Arial"/>
              </a:rPr>
              <a:t>rollover</a:t>
            </a:r>
            <a:endParaRPr sz="2400" dirty="0">
              <a:latin typeface="Arial"/>
              <a:cs typeface="Arial"/>
            </a:endParaRPr>
          </a:p>
          <a:p>
            <a:pPr marL="526415" indent="-513715">
              <a:lnSpc>
                <a:spcPct val="100000"/>
              </a:lnSpc>
              <a:spcBef>
                <a:spcPts val="660"/>
              </a:spcBef>
              <a:buAutoNum type="arabicPeriod"/>
              <a:tabLst>
                <a:tab pos="526415" algn="l"/>
              </a:tabLst>
            </a:pPr>
            <a:r>
              <a:rPr sz="2800" dirty="0">
                <a:solidFill>
                  <a:srgbClr val="001F5F"/>
                </a:solidFill>
                <a:latin typeface="Arial"/>
                <a:cs typeface="Arial"/>
              </a:rPr>
              <a:t>Lump</a:t>
            </a:r>
            <a:r>
              <a:rPr sz="2800" spc="-5" dirty="0">
                <a:solidFill>
                  <a:srgbClr val="001F5F"/>
                </a:solidFill>
                <a:latin typeface="Arial"/>
                <a:cs typeface="Arial"/>
              </a:rPr>
              <a:t> </a:t>
            </a:r>
            <a:r>
              <a:rPr sz="2800" dirty="0">
                <a:solidFill>
                  <a:srgbClr val="001F5F"/>
                </a:solidFill>
                <a:latin typeface="Arial"/>
                <a:cs typeface="Arial"/>
              </a:rPr>
              <a:t>sum</a:t>
            </a:r>
            <a:r>
              <a:rPr sz="2800" spc="-5" dirty="0">
                <a:solidFill>
                  <a:srgbClr val="001F5F"/>
                </a:solidFill>
                <a:latin typeface="Arial"/>
                <a:cs typeface="Arial"/>
              </a:rPr>
              <a:t> </a:t>
            </a:r>
            <a:r>
              <a:rPr sz="2800" dirty="0">
                <a:solidFill>
                  <a:srgbClr val="001F5F"/>
                </a:solidFill>
                <a:latin typeface="Arial"/>
                <a:cs typeface="Arial"/>
              </a:rPr>
              <a:t>or</a:t>
            </a:r>
            <a:r>
              <a:rPr sz="2800" spc="-5" dirty="0">
                <a:solidFill>
                  <a:srgbClr val="001F5F"/>
                </a:solidFill>
                <a:latin typeface="Arial"/>
                <a:cs typeface="Arial"/>
              </a:rPr>
              <a:t> </a:t>
            </a:r>
            <a:r>
              <a:rPr sz="2800" dirty="0">
                <a:solidFill>
                  <a:srgbClr val="001F5F"/>
                </a:solidFill>
                <a:latin typeface="Arial"/>
                <a:cs typeface="Arial"/>
              </a:rPr>
              <a:t>installment</a:t>
            </a:r>
            <a:r>
              <a:rPr sz="2800" spc="-10" dirty="0">
                <a:solidFill>
                  <a:srgbClr val="001F5F"/>
                </a:solidFill>
                <a:latin typeface="Arial"/>
                <a:cs typeface="Arial"/>
              </a:rPr>
              <a:t> distributions</a:t>
            </a:r>
            <a:endParaRPr sz="2800" dirty="0">
              <a:latin typeface="Arial"/>
              <a:cs typeface="Arial"/>
            </a:endParaRPr>
          </a:p>
          <a:p>
            <a:pPr marL="526415" indent="-513715">
              <a:lnSpc>
                <a:spcPct val="100000"/>
              </a:lnSpc>
              <a:spcBef>
                <a:spcPts val="670"/>
              </a:spcBef>
              <a:buAutoNum type="arabicPeriod"/>
              <a:tabLst>
                <a:tab pos="526415" algn="l"/>
              </a:tabLst>
            </a:pPr>
            <a:r>
              <a:rPr sz="2800" dirty="0">
                <a:solidFill>
                  <a:srgbClr val="001F5F"/>
                </a:solidFill>
                <a:latin typeface="Arial"/>
                <a:cs typeface="Arial"/>
              </a:rPr>
              <a:t>Required Minimum</a:t>
            </a:r>
            <a:r>
              <a:rPr sz="2800" spc="10" dirty="0">
                <a:solidFill>
                  <a:srgbClr val="001F5F"/>
                </a:solidFill>
                <a:latin typeface="Arial"/>
                <a:cs typeface="Arial"/>
              </a:rPr>
              <a:t> </a:t>
            </a:r>
            <a:r>
              <a:rPr sz="2800" dirty="0">
                <a:solidFill>
                  <a:srgbClr val="001F5F"/>
                </a:solidFill>
                <a:latin typeface="Arial"/>
                <a:cs typeface="Arial"/>
              </a:rPr>
              <a:t>Distribution</a:t>
            </a:r>
            <a:r>
              <a:rPr sz="2800" spc="-5" dirty="0">
                <a:solidFill>
                  <a:srgbClr val="001F5F"/>
                </a:solidFill>
                <a:latin typeface="Arial"/>
                <a:cs typeface="Arial"/>
              </a:rPr>
              <a:t> </a:t>
            </a:r>
            <a:r>
              <a:rPr sz="2800" dirty="0">
                <a:solidFill>
                  <a:srgbClr val="001F5F"/>
                </a:solidFill>
                <a:latin typeface="Arial"/>
                <a:cs typeface="Arial"/>
              </a:rPr>
              <a:t>(RMD)</a:t>
            </a:r>
            <a:r>
              <a:rPr sz="2800" spc="5" dirty="0">
                <a:solidFill>
                  <a:srgbClr val="001F5F"/>
                </a:solidFill>
                <a:latin typeface="Arial"/>
                <a:cs typeface="Arial"/>
              </a:rPr>
              <a:t> </a:t>
            </a:r>
            <a:r>
              <a:rPr sz="2800" dirty="0">
                <a:solidFill>
                  <a:srgbClr val="001F5F"/>
                </a:solidFill>
                <a:latin typeface="Arial"/>
                <a:cs typeface="Arial"/>
              </a:rPr>
              <a:t>at</a:t>
            </a:r>
            <a:r>
              <a:rPr sz="2800" spc="-5" dirty="0">
                <a:solidFill>
                  <a:srgbClr val="001F5F"/>
                </a:solidFill>
                <a:latin typeface="Arial"/>
                <a:cs typeface="Arial"/>
              </a:rPr>
              <a:t> </a:t>
            </a:r>
            <a:r>
              <a:rPr sz="2800" dirty="0" smtClean="0">
                <a:solidFill>
                  <a:srgbClr val="001F5F"/>
                </a:solidFill>
                <a:latin typeface="Arial"/>
                <a:cs typeface="Arial"/>
              </a:rPr>
              <a:t>7</a:t>
            </a:r>
            <a:r>
              <a:rPr lang="en-US" sz="2800" dirty="0" smtClean="0">
                <a:solidFill>
                  <a:srgbClr val="001F5F"/>
                </a:solidFill>
                <a:latin typeface="Arial"/>
                <a:cs typeface="Arial"/>
              </a:rPr>
              <a:t>3</a:t>
            </a:r>
            <a:endParaRPr sz="2800" dirty="0">
              <a:latin typeface="Arial"/>
              <a:cs typeface="Arial"/>
            </a:endParaRPr>
          </a:p>
        </p:txBody>
      </p:sp>
      <p:sp>
        <p:nvSpPr>
          <p:cNvPr id="4" name="object 4"/>
          <p:cNvSpPr txBox="1"/>
          <p:nvPr/>
        </p:nvSpPr>
        <p:spPr>
          <a:xfrm>
            <a:off x="8427719" y="6242811"/>
            <a:ext cx="179705" cy="208279"/>
          </a:xfrm>
          <a:prstGeom prst="rect">
            <a:avLst/>
          </a:prstGeom>
        </p:spPr>
        <p:txBody>
          <a:bodyPr vert="horz" wrap="square" lIns="0" tIns="12700" rIns="0" bIns="0" rtlCol="0">
            <a:spAutoFit/>
          </a:bodyPr>
          <a:lstStyle/>
          <a:p>
            <a:pPr marL="12700">
              <a:lnSpc>
                <a:spcPct val="100000"/>
              </a:lnSpc>
              <a:spcBef>
                <a:spcPts val="100"/>
              </a:spcBef>
            </a:pPr>
            <a:r>
              <a:rPr sz="1200" spc="-25" dirty="0">
                <a:solidFill>
                  <a:srgbClr val="888888"/>
                </a:solidFill>
                <a:latin typeface="Calibri"/>
                <a:cs typeface="Calibri"/>
              </a:rPr>
              <a:t>12</a:t>
            </a:r>
            <a:endParaRPr sz="1200">
              <a:latin typeface="Calibri"/>
              <a:cs typeface="Calibri"/>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3606165">
              <a:lnSpc>
                <a:spcPct val="100000"/>
              </a:lnSpc>
              <a:spcBef>
                <a:spcPts val="95"/>
              </a:spcBef>
            </a:pPr>
            <a:r>
              <a:rPr dirty="0"/>
              <a:t>Social</a:t>
            </a:r>
            <a:r>
              <a:rPr spc="-95" dirty="0"/>
              <a:t> </a:t>
            </a:r>
            <a:r>
              <a:rPr spc="-10" dirty="0"/>
              <a:t>Security</a:t>
            </a:r>
          </a:p>
        </p:txBody>
      </p:sp>
      <p:sp>
        <p:nvSpPr>
          <p:cNvPr id="5" name="Text Placeholder 4"/>
          <p:cNvSpPr>
            <a:spLocks noGrp="1"/>
          </p:cNvSpPr>
          <p:nvPr>
            <p:ph type="body" idx="1"/>
          </p:nvPr>
        </p:nvSpPr>
        <p:spPr>
          <a:xfrm>
            <a:off x="845311" y="1401064"/>
            <a:ext cx="7582408" cy="5909310"/>
          </a:xfrm>
        </p:spPr>
        <p:txBody>
          <a:bodyPr/>
          <a:lstStyle/>
          <a:p>
            <a:r>
              <a:rPr lang="en-US" dirty="0" smtClean="0"/>
              <a:t>HOW TO YOU QUALIFY FOR SOCIAL SECURITY RETIREMENT BENEFITS?</a:t>
            </a:r>
            <a:endParaRPr lang="en-US" dirty="0"/>
          </a:p>
          <a:p>
            <a:endParaRPr lang="en-US" dirty="0" smtClean="0"/>
          </a:p>
          <a:p>
            <a:pPr marL="342900" indent="-342900">
              <a:buFont typeface="Arial" panose="020B0604020202020204" pitchFamily="34" charset="0"/>
              <a:buChar char="•"/>
            </a:pPr>
            <a:r>
              <a:rPr lang="en-US" dirty="0" smtClean="0"/>
              <a:t>By earning “credits” when you work and pay Social Security taxes</a:t>
            </a:r>
          </a:p>
          <a:p>
            <a:pPr marL="342900" indent="-342900">
              <a:buFont typeface="Arial" panose="020B0604020202020204" pitchFamily="34" charset="0"/>
              <a:buChar char="•"/>
            </a:pPr>
            <a:r>
              <a:rPr lang="en-US" dirty="0" smtClean="0"/>
              <a:t>You need 40 credits (10 years of work) and you must be 62 or older</a:t>
            </a:r>
          </a:p>
          <a:p>
            <a:pPr marL="342900" indent="-342900">
              <a:buFont typeface="Arial" panose="020B0604020202020204" pitchFamily="34" charset="0"/>
              <a:buChar char="•"/>
            </a:pPr>
            <a:r>
              <a:rPr lang="en-US" dirty="0" smtClean="0"/>
              <a:t>In 2025, Each $1,810 in earnings gives you one credit.</a:t>
            </a:r>
          </a:p>
          <a:p>
            <a:pPr marL="342900" indent="-342900">
              <a:buFont typeface="Arial" panose="020B0604020202020204" pitchFamily="34" charset="0"/>
              <a:buChar char="•"/>
            </a:pPr>
            <a:r>
              <a:rPr lang="en-US" dirty="0" smtClean="0"/>
              <a:t>You can earn a maximum of four credits per year.  In 2025, this would equate to $7,240 in earnings.</a:t>
            </a:r>
            <a:endParaRPr lang="en-US" dirty="0"/>
          </a:p>
          <a:p>
            <a:endParaRPr lang="en-US" dirty="0" smtClean="0"/>
          </a:p>
          <a:p>
            <a:endParaRPr lang="en-US" dirty="0"/>
          </a:p>
          <a:p>
            <a:endParaRPr lang="en-US" dirty="0" smtClean="0"/>
          </a:p>
          <a:p>
            <a:endParaRPr lang="en-US" dirty="0"/>
          </a:p>
          <a:p>
            <a:endParaRPr lang="en-US" dirty="0"/>
          </a:p>
        </p:txBody>
      </p:sp>
      <p:sp>
        <p:nvSpPr>
          <p:cNvPr id="3" name="object 3"/>
          <p:cNvSpPr txBox="1"/>
          <p:nvPr/>
        </p:nvSpPr>
        <p:spPr>
          <a:xfrm>
            <a:off x="8427719" y="6242811"/>
            <a:ext cx="179705" cy="208279"/>
          </a:xfrm>
          <a:prstGeom prst="rect">
            <a:avLst/>
          </a:prstGeom>
        </p:spPr>
        <p:txBody>
          <a:bodyPr vert="horz" wrap="square" lIns="0" tIns="12700" rIns="0" bIns="0" rtlCol="0">
            <a:spAutoFit/>
          </a:bodyPr>
          <a:lstStyle/>
          <a:p>
            <a:pPr marL="12700">
              <a:lnSpc>
                <a:spcPct val="100000"/>
              </a:lnSpc>
              <a:spcBef>
                <a:spcPts val="100"/>
              </a:spcBef>
            </a:pPr>
            <a:r>
              <a:rPr sz="1200" spc="-25" dirty="0">
                <a:solidFill>
                  <a:srgbClr val="888888"/>
                </a:solidFill>
                <a:latin typeface="Calibri"/>
                <a:cs typeface="Calibri"/>
              </a:rPr>
              <a:t>13</a:t>
            </a:r>
            <a:endParaRPr sz="1200">
              <a:latin typeface="Calibri"/>
              <a:cs typeface="Calibri"/>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8651" rIns="0" bIns="0" rtlCol="0">
            <a:spAutoFit/>
          </a:bodyPr>
          <a:lstStyle/>
          <a:p>
            <a:pPr marL="3606165">
              <a:lnSpc>
                <a:spcPct val="100000"/>
              </a:lnSpc>
              <a:spcBef>
                <a:spcPts val="95"/>
              </a:spcBef>
            </a:pPr>
            <a:r>
              <a:rPr dirty="0"/>
              <a:t>Social</a:t>
            </a:r>
            <a:r>
              <a:rPr spc="-95" dirty="0"/>
              <a:t> </a:t>
            </a:r>
            <a:r>
              <a:rPr spc="-10" dirty="0"/>
              <a:t>Security</a:t>
            </a:r>
          </a:p>
        </p:txBody>
      </p:sp>
      <p:pic>
        <p:nvPicPr>
          <p:cNvPr id="3" name="object 3"/>
          <p:cNvPicPr/>
          <p:nvPr/>
        </p:nvPicPr>
        <p:blipFill>
          <a:blip r:embed="rId2" cstate="print"/>
          <a:stretch>
            <a:fillRect/>
          </a:stretch>
        </p:blipFill>
        <p:spPr>
          <a:xfrm>
            <a:off x="831341" y="1098803"/>
            <a:ext cx="7564374" cy="4821936"/>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3606165">
              <a:lnSpc>
                <a:spcPct val="100000"/>
              </a:lnSpc>
              <a:spcBef>
                <a:spcPts val="95"/>
              </a:spcBef>
            </a:pPr>
            <a:r>
              <a:rPr dirty="0"/>
              <a:t>Social</a:t>
            </a:r>
            <a:r>
              <a:rPr spc="-95" dirty="0"/>
              <a:t> </a:t>
            </a:r>
            <a:r>
              <a:rPr spc="-10" dirty="0"/>
              <a:t>Security</a:t>
            </a:r>
          </a:p>
        </p:txBody>
      </p:sp>
      <p:pic>
        <p:nvPicPr>
          <p:cNvPr id="3" name="object 3"/>
          <p:cNvPicPr/>
          <p:nvPr/>
        </p:nvPicPr>
        <p:blipFill>
          <a:blip r:embed="rId2" cstate="print"/>
          <a:stretch>
            <a:fillRect/>
          </a:stretch>
        </p:blipFill>
        <p:spPr>
          <a:xfrm>
            <a:off x="950975" y="1024889"/>
            <a:ext cx="7204709" cy="4988052"/>
          </a:xfrm>
          <a:prstGeom prst="rect">
            <a:avLst/>
          </a:prstGeom>
        </p:spPr>
      </p:pic>
      <p:sp>
        <p:nvSpPr>
          <p:cNvPr id="4" name="object 4"/>
          <p:cNvSpPr txBox="1"/>
          <p:nvPr/>
        </p:nvSpPr>
        <p:spPr>
          <a:xfrm>
            <a:off x="8427719" y="6242811"/>
            <a:ext cx="179705" cy="208279"/>
          </a:xfrm>
          <a:prstGeom prst="rect">
            <a:avLst/>
          </a:prstGeom>
        </p:spPr>
        <p:txBody>
          <a:bodyPr vert="horz" wrap="square" lIns="0" tIns="12700" rIns="0" bIns="0" rtlCol="0">
            <a:spAutoFit/>
          </a:bodyPr>
          <a:lstStyle/>
          <a:p>
            <a:pPr marL="12700">
              <a:lnSpc>
                <a:spcPct val="100000"/>
              </a:lnSpc>
              <a:spcBef>
                <a:spcPts val="100"/>
              </a:spcBef>
            </a:pPr>
            <a:r>
              <a:rPr sz="1200" spc="-25" dirty="0">
                <a:solidFill>
                  <a:srgbClr val="888888"/>
                </a:solidFill>
                <a:latin typeface="Calibri"/>
                <a:cs typeface="Calibri"/>
              </a:rPr>
              <a:t>15</a:t>
            </a:r>
            <a:endParaRPr sz="1200">
              <a:latin typeface="Calibri"/>
              <a:cs typeface="Calibri"/>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146050" y="848994"/>
          <a:ext cx="8914765" cy="5507989"/>
        </p:xfrm>
        <a:graphic>
          <a:graphicData uri="http://schemas.openxmlformats.org/drawingml/2006/table">
            <a:tbl>
              <a:tblPr firstRow="1" bandRow="1">
                <a:tableStyleId>{2D5ABB26-0587-4C30-8999-92F81FD0307C}</a:tableStyleId>
              </a:tblPr>
              <a:tblGrid>
                <a:gridCol w="1564005">
                  <a:extLst>
                    <a:ext uri="{9D8B030D-6E8A-4147-A177-3AD203B41FA5}">
                      <a16:colId xmlns:a16="http://schemas.microsoft.com/office/drawing/2014/main" val="20000"/>
                    </a:ext>
                  </a:extLst>
                </a:gridCol>
                <a:gridCol w="2345690">
                  <a:extLst>
                    <a:ext uri="{9D8B030D-6E8A-4147-A177-3AD203B41FA5}">
                      <a16:colId xmlns:a16="http://schemas.microsoft.com/office/drawing/2014/main" val="20001"/>
                    </a:ext>
                  </a:extLst>
                </a:gridCol>
                <a:gridCol w="271907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1615440">
                <a:tc>
                  <a:txBody>
                    <a:bodyPr/>
                    <a:lstStyle/>
                    <a:p>
                      <a:pPr marL="92710" marR="588010">
                        <a:lnSpc>
                          <a:spcPct val="100000"/>
                        </a:lnSpc>
                        <a:spcBef>
                          <a:spcPts val="210"/>
                        </a:spcBef>
                      </a:pPr>
                      <a:r>
                        <a:rPr sz="2400" b="1" spc="-25" dirty="0">
                          <a:solidFill>
                            <a:srgbClr val="FFFFFF"/>
                          </a:solidFill>
                          <a:latin typeface="Calibri"/>
                          <a:cs typeface="Calibri"/>
                        </a:rPr>
                        <a:t>Year</a:t>
                      </a:r>
                      <a:r>
                        <a:rPr sz="2400" b="1" spc="-110" dirty="0">
                          <a:solidFill>
                            <a:srgbClr val="FFFFFF"/>
                          </a:solidFill>
                          <a:latin typeface="Calibri"/>
                          <a:cs typeface="Calibri"/>
                        </a:rPr>
                        <a:t> </a:t>
                      </a:r>
                      <a:r>
                        <a:rPr sz="2400" b="1" spc="-25" dirty="0">
                          <a:solidFill>
                            <a:srgbClr val="FFFFFF"/>
                          </a:solidFill>
                          <a:latin typeface="Calibri"/>
                          <a:cs typeface="Calibri"/>
                        </a:rPr>
                        <a:t>of </a:t>
                      </a:r>
                      <a:r>
                        <a:rPr sz="2400" b="1" spc="-10" dirty="0">
                          <a:solidFill>
                            <a:srgbClr val="FFFFFF"/>
                          </a:solidFill>
                          <a:latin typeface="Calibri"/>
                          <a:cs typeface="Calibri"/>
                        </a:rPr>
                        <a:t>Birth</a:t>
                      </a:r>
                      <a:endParaRPr sz="2400">
                        <a:latin typeface="Calibri"/>
                        <a:cs typeface="Calibri"/>
                      </a:endParaRPr>
                    </a:p>
                  </a:txBody>
                  <a:tcPr marL="0" marR="0" marT="2667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007C7C"/>
                    </a:solidFill>
                  </a:tcPr>
                </a:tc>
                <a:tc>
                  <a:txBody>
                    <a:bodyPr/>
                    <a:lstStyle/>
                    <a:p>
                      <a:pPr marL="92710" marR="821690">
                        <a:lnSpc>
                          <a:spcPct val="100000"/>
                        </a:lnSpc>
                        <a:spcBef>
                          <a:spcPts val="210"/>
                        </a:spcBef>
                      </a:pPr>
                      <a:r>
                        <a:rPr sz="2400" b="1" spc="-20" dirty="0">
                          <a:solidFill>
                            <a:srgbClr val="FFFFFF"/>
                          </a:solidFill>
                          <a:latin typeface="Calibri"/>
                          <a:cs typeface="Calibri"/>
                        </a:rPr>
                        <a:t>Full </a:t>
                      </a:r>
                      <a:r>
                        <a:rPr sz="2400" b="1" spc="-25" dirty="0">
                          <a:solidFill>
                            <a:srgbClr val="FFFFFF"/>
                          </a:solidFill>
                          <a:latin typeface="Calibri"/>
                          <a:cs typeface="Calibri"/>
                        </a:rPr>
                        <a:t>Retirement Age</a:t>
                      </a:r>
                      <a:endParaRPr sz="2400">
                        <a:latin typeface="Calibri"/>
                        <a:cs typeface="Calibri"/>
                      </a:endParaRPr>
                    </a:p>
                  </a:txBody>
                  <a:tcPr marL="0" marR="0" marT="2667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007C7C"/>
                    </a:solidFill>
                  </a:tcPr>
                </a:tc>
                <a:tc>
                  <a:txBody>
                    <a:bodyPr/>
                    <a:lstStyle/>
                    <a:p>
                      <a:pPr marL="93345" marR="186055">
                        <a:lnSpc>
                          <a:spcPct val="100000"/>
                        </a:lnSpc>
                        <a:spcBef>
                          <a:spcPts val="225"/>
                        </a:spcBef>
                      </a:pPr>
                      <a:r>
                        <a:rPr sz="2200" b="1" dirty="0">
                          <a:solidFill>
                            <a:srgbClr val="FFFFFF"/>
                          </a:solidFill>
                          <a:latin typeface="Calibri"/>
                          <a:cs typeface="Calibri"/>
                        </a:rPr>
                        <a:t>A $1000</a:t>
                      </a:r>
                      <a:r>
                        <a:rPr sz="2200" b="1" spc="-10" dirty="0">
                          <a:solidFill>
                            <a:srgbClr val="FFFFFF"/>
                          </a:solidFill>
                          <a:latin typeface="Calibri"/>
                          <a:cs typeface="Calibri"/>
                        </a:rPr>
                        <a:t> retirement </a:t>
                      </a:r>
                      <a:r>
                        <a:rPr sz="2200" b="1" dirty="0">
                          <a:solidFill>
                            <a:srgbClr val="FFFFFF"/>
                          </a:solidFill>
                          <a:latin typeface="Calibri"/>
                          <a:cs typeface="Calibri"/>
                        </a:rPr>
                        <a:t>benefit</a:t>
                      </a:r>
                      <a:r>
                        <a:rPr sz="2200" b="1" spc="-65" dirty="0">
                          <a:solidFill>
                            <a:srgbClr val="FFFFFF"/>
                          </a:solidFill>
                          <a:latin typeface="Calibri"/>
                          <a:cs typeface="Calibri"/>
                        </a:rPr>
                        <a:t> </a:t>
                      </a:r>
                      <a:r>
                        <a:rPr sz="2200" b="1" dirty="0">
                          <a:solidFill>
                            <a:srgbClr val="FFFFFF"/>
                          </a:solidFill>
                          <a:latin typeface="Calibri"/>
                          <a:cs typeface="Calibri"/>
                        </a:rPr>
                        <a:t>taken</a:t>
                      </a:r>
                      <a:r>
                        <a:rPr sz="2200" b="1" spc="-55" dirty="0">
                          <a:solidFill>
                            <a:srgbClr val="FFFFFF"/>
                          </a:solidFill>
                          <a:latin typeface="Calibri"/>
                          <a:cs typeface="Calibri"/>
                        </a:rPr>
                        <a:t> </a:t>
                      </a:r>
                      <a:r>
                        <a:rPr sz="2200" b="1" dirty="0">
                          <a:solidFill>
                            <a:srgbClr val="FFFFFF"/>
                          </a:solidFill>
                          <a:latin typeface="Calibri"/>
                          <a:cs typeface="Calibri"/>
                        </a:rPr>
                        <a:t>at</a:t>
                      </a:r>
                      <a:r>
                        <a:rPr sz="2200" b="1" spc="-45" dirty="0">
                          <a:solidFill>
                            <a:srgbClr val="FFFFFF"/>
                          </a:solidFill>
                          <a:latin typeface="Calibri"/>
                          <a:cs typeface="Calibri"/>
                        </a:rPr>
                        <a:t> </a:t>
                      </a:r>
                      <a:r>
                        <a:rPr sz="2200" b="1" spc="-25" dirty="0">
                          <a:solidFill>
                            <a:srgbClr val="FFFFFF"/>
                          </a:solidFill>
                          <a:latin typeface="Calibri"/>
                          <a:cs typeface="Calibri"/>
                        </a:rPr>
                        <a:t>age </a:t>
                      </a:r>
                      <a:r>
                        <a:rPr sz="2200" b="1" dirty="0">
                          <a:solidFill>
                            <a:srgbClr val="FFFFFF"/>
                          </a:solidFill>
                          <a:latin typeface="Calibri"/>
                          <a:cs typeface="Calibri"/>
                        </a:rPr>
                        <a:t>62</a:t>
                      </a:r>
                      <a:r>
                        <a:rPr sz="2200" b="1" spc="-25" dirty="0">
                          <a:solidFill>
                            <a:srgbClr val="FFFFFF"/>
                          </a:solidFill>
                          <a:latin typeface="Calibri"/>
                          <a:cs typeface="Calibri"/>
                        </a:rPr>
                        <a:t> </a:t>
                      </a:r>
                      <a:r>
                        <a:rPr sz="2200" b="1" dirty="0">
                          <a:solidFill>
                            <a:srgbClr val="FFFFFF"/>
                          </a:solidFill>
                          <a:latin typeface="Calibri"/>
                          <a:cs typeface="Calibri"/>
                        </a:rPr>
                        <a:t>would</a:t>
                      </a:r>
                      <a:r>
                        <a:rPr sz="2200" b="1" spc="-20" dirty="0">
                          <a:solidFill>
                            <a:srgbClr val="FFFFFF"/>
                          </a:solidFill>
                          <a:latin typeface="Calibri"/>
                          <a:cs typeface="Calibri"/>
                        </a:rPr>
                        <a:t> </a:t>
                      </a:r>
                      <a:r>
                        <a:rPr sz="2200" b="1" dirty="0">
                          <a:solidFill>
                            <a:srgbClr val="FFFFFF"/>
                          </a:solidFill>
                          <a:latin typeface="Calibri"/>
                          <a:cs typeface="Calibri"/>
                        </a:rPr>
                        <a:t>be</a:t>
                      </a:r>
                      <a:r>
                        <a:rPr sz="2200" b="1" spc="-15" dirty="0">
                          <a:solidFill>
                            <a:srgbClr val="FFFFFF"/>
                          </a:solidFill>
                          <a:latin typeface="Calibri"/>
                          <a:cs typeface="Calibri"/>
                        </a:rPr>
                        <a:t> </a:t>
                      </a:r>
                      <a:r>
                        <a:rPr sz="2200" b="1" spc="-10" dirty="0">
                          <a:solidFill>
                            <a:srgbClr val="FFFFFF"/>
                          </a:solidFill>
                          <a:latin typeface="Calibri"/>
                          <a:cs typeface="Calibri"/>
                        </a:rPr>
                        <a:t>reduced </a:t>
                      </a:r>
                      <a:r>
                        <a:rPr sz="2200" b="1" spc="-25" dirty="0">
                          <a:solidFill>
                            <a:srgbClr val="FFFFFF"/>
                          </a:solidFill>
                          <a:latin typeface="Calibri"/>
                          <a:cs typeface="Calibri"/>
                        </a:rPr>
                        <a:t>by</a:t>
                      </a:r>
                      <a:endParaRPr sz="2200">
                        <a:latin typeface="Calibri"/>
                        <a:cs typeface="Calibri"/>
                      </a:endParaRPr>
                    </a:p>
                  </a:txBody>
                  <a:tcPr marL="0" marR="0" marT="28575"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007C7C"/>
                    </a:solidFill>
                  </a:tcPr>
                </a:tc>
                <a:tc>
                  <a:txBody>
                    <a:bodyPr/>
                    <a:lstStyle/>
                    <a:p>
                      <a:pPr marL="93345" marR="288925">
                        <a:lnSpc>
                          <a:spcPct val="100000"/>
                        </a:lnSpc>
                        <a:spcBef>
                          <a:spcPts val="225"/>
                        </a:spcBef>
                      </a:pPr>
                      <a:r>
                        <a:rPr sz="2200" b="1" dirty="0">
                          <a:solidFill>
                            <a:srgbClr val="FFFFFF"/>
                          </a:solidFill>
                          <a:latin typeface="Calibri"/>
                          <a:cs typeface="Calibri"/>
                        </a:rPr>
                        <a:t>A $500</a:t>
                      </a:r>
                      <a:r>
                        <a:rPr sz="2200" b="1" spc="-10" dirty="0">
                          <a:solidFill>
                            <a:srgbClr val="FFFFFF"/>
                          </a:solidFill>
                          <a:latin typeface="Calibri"/>
                          <a:cs typeface="Calibri"/>
                        </a:rPr>
                        <a:t> spouse </a:t>
                      </a:r>
                      <a:r>
                        <a:rPr sz="2200" b="1" dirty="0">
                          <a:solidFill>
                            <a:srgbClr val="FFFFFF"/>
                          </a:solidFill>
                          <a:latin typeface="Calibri"/>
                          <a:cs typeface="Calibri"/>
                        </a:rPr>
                        <a:t>benefit</a:t>
                      </a:r>
                      <a:r>
                        <a:rPr sz="2200" b="1" spc="-65" dirty="0">
                          <a:solidFill>
                            <a:srgbClr val="FFFFFF"/>
                          </a:solidFill>
                          <a:latin typeface="Calibri"/>
                          <a:cs typeface="Calibri"/>
                        </a:rPr>
                        <a:t> </a:t>
                      </a:r>
                      <a:r>
                        <a:rPr sz="2200" b="1" dirty="0">
                          <a:solidFill>
                            <a:srgbClr val="FFFFFF"/>
                          </a:solidFill>
                          <a:latin typeface="Calibri"/>
                          <a:cs typeface="Calibri"/>
                        </a:rPr>
                        <a:t>taken</a:t>
                      </a:r>
                      <a:r>
                        <a:rPr sz="2200" b="1" spc="-60" dirty="0">
                          <a:solidFill>
                            <a:srgbClr val="FFFFFF"/>
                          </a:solidFill>
                          <a:latin typeface="Calibri"/>
                          <a:cs typeface="Calibri"/>
                        </a:rPr>
                        <a:t> </a:t>
                      </a:r>
                      <a:r>
                        <a:rPr sz="2200" b="1" spc="-25" dirty="0">
                          <a:solidFill>
                            <a:srgbClr val="FFFFFF"/>
                          </a:solidFill>
                          <a:latin typeface="Calibri"/>
                          <a:cs typeface="Calibri"/>
                        </a:rPr>
                        <a:t>at </a:t>
                      </a:r>
                      <a:r>
                        <a:rPr sz="2200" b="1" dirty="0">
                          <a:solidFill>
                            <a:srgbClr val="FFFFFF"/>
                          </a:solidFill>
                          <a:latin typeface="Calibri"/>
                          <a:cs typeface="Calibri"/>
                        </a:rPr>
                        <a:t>age</a:t>
                      </a:r>
                      <a:r>
                        <a:rPr sz="2200" b="1" spc="-25" dirty="0">
                          <a:solidFill>
                            <a:srgbClr val="FFFFFF"/>
                          </a:solidFill>
                          <a:latin typeface="Calibri"/>
                          <a:cs typeface="Calibri"/>
                        </a:rPr>
                        <a:t> </a:t>
                      </a:r>
                      <a:r>
                        <a:rPr sz="2200" b="1" dirty="0">
                          <a:solidFill>
                            <a:srgbClr val="FFFFFF"/>
                          </a:solidFill>
                          <a:latin typeface="Calibri"/>
                          <a:cs typeface="Calibri"/>
                        </a:rPr>
                        <a:t>62</a:t>
                      </a:r>
                      <a:r>
                        <a:rPr sz="2200" b="1" spc="-25" dirty="0">
                          <a:solidFill>
                            <a:srgbClr val="FFFFFF"/>
                          </a:solidFill>
                          <a:latin typeface="Calibri"/>
                          <a:cs typeface="Calibri"/>
                        </a:rPr>
                        <a:t> </a:t>
                      </a:r>
                      <a:r>
                        <a:rPr sz="2200" b="1" dirty="0">
                          <a:solidFill>
                            <a:srgbClr val="FFFFFF"/>
                          </a:solidFill>
                          <a:latin typeface="Calibri"/>
                          <a:cs typeface="Calibri"/>
                        </a:rPr>
                        <a:t>would</a:t>
                      </a:r>
                      <a:r>
                        <a:rPr sz="2200" b="1" spc="-25" dirty="0">
                          <a:solidFill>
                            <a:srgbClr val="FFFFFF"/>
                          </a:solidFill>
                          <a:latin typeface="Calibri"/>
                          <a:cs typeface="Calibri"/>
                        </a:rPr>
                        <a:t> be </a:t>
                      </a:r>
                      <a:r>
                        <a:rPr sz="2200" b="1" dirty="0">
                          <a:solidFill>
                            <a:srgbClr val="FFFFFF"/>
                          </a:solidFill>
                          <a:latin typeface="Calibri"/>
                          <a:cs typeface="Calibri"/>
                        </a:rPr>
                        <a:t>reduced</a:t>
                      </a:r>
                      <a:r>
                        <a:rPr sz="2200" b="1" spc="-50" dirty="0">
                          <a:solidFill>
                            <a:srgbClr val="FFFFFF"/>
                          </a:solidFill>
                          <a:latin typeface="Calibri"/>
                          <a:cs typeface="Calibri"/>
                        </a:rPr>
                        <a:t> </a:t>
                      </a:r>
                      <a:r>
                        <a:rPr sz="2200" b="1" spc="-25" dirty="0">
                          <a:solidFill>
                            <a:srgbClr val="FFFFFF"/>
                          </a:solidFill>
                          <a:latin typeface="Calibri"/>
                          <a:cs typeface="Calibri"/>
                        </a:rPr>
                        <a:t>by</a:t>
                      </a:r>
                      <a:endParaRPr sz="2200">
                        <a:latin typeface="Calibri"/>
                        <a:cs typeface="Calibri"/>
                      </a:endParaRPr>
                    </a:p>
                  </a:txBody>
                  <a:tcPr marL="0" marR="0" marT="28575"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007C7C"/>
                    </a:solidFill>
                  </a:tcPr>
                </a:tc>
                <a:extLst>
                  <a:ext uri="{0D108BD9-81ED-4DB2-BD59-A6C34878D82A}">
                    <a16:rowId xmlns:a16="http://schemas.microsoft.com/office/drawing/2014/main" val="10000"/>
                  </a:ext>
                </a:extLst>
              </a:tr>
              <a:tr h="418465">
                <a:tc>
                  <a:txBody>
                    <a:bodyPr/>
                    <a:lstStyle/>
                    <a:p>
                      <a:pPr marL="92710">
                        <a:lnSpc>
                          <a:spcPct val="100000"/>
                        </a:lnSpc>
                        <a:spcBef>
                          <a:spcPts val="240"/>
                        </a:spcBef>
                      </a:pPr>
                      <a:r>
                        <a:rPr sz="2000" spc="-10" dirty="0">
                          <a:latin typeface="Calibri"/>
                          <a:cs typeface="Calibri"/>
                        </a:rPr>
                        <a:t>1943-</a:t>
                      </a:r>
                      <a:r>
                        <a:rPr sz="2000" spc="-20" dirty="0">
                          <a:latin typeface="Calibri"/>
                          <a:cs typeface="Calibri"/>
                        </a:rPr>
                        <a:t>1954</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D0D7E8"/>
                    </a:solidFill>
                  </a:tcPr>
                </a:tc>
                <a:tc>
                  <a:txBody>
                    <a:bodyPr/>
                    <a:lstStyle/>
                    <a:p>
                      <a:pPr marL="92710">
                        <a:lnSpc>
                          <a:spcPct val="100000"/>
                        </a:lnSpc>
                        <a:spcBef>
                          <a:spcPts val="240"/>
                        </a:spcBef>
                      </a:pPr>
                      <a:r>
                        <a:rPr sz="2000" spc="-25" dirty="0">
                          <a:latin typeface="Calibri"/>
                          <a:cs typeface="Calibri"/>
                        </a:rPr>
                        <a:t>66</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D0D7E8"/>
                    </a:solidFill>
                  </a:tcPr>
                </a:tc>
                <a:tc>
                  <a:txBody>
                    <a:bodyPr/>
                    <a:lstStyle/>
                    <a:p>
                      <a:pPr marL="93345">
                        <a:lnSpc>
                          <a:spcPct val="100000"/>
                        </a:lnSpc>
                        <a:spcBef>
                          <a:spcPts val="240"/>
                        </a:spcBef>
                      </a:pPr>
                      <a:r>
                        <a:rPr sz="2000" spc="-25" dirty="0">
                          <a:latin typeface="Calibri"/>
                          <a:cs typeface="Calibri"/>
                        </a:rPr>
                        <a:t>25%</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D0D7E8"/>
                    </a:solidFill>
                  </a:tcPr>
                </a:tc>
                <a:tc>
                  <a:txBody>
                    <a:bodyPr/>
                    <a:lstStyle/>
                    <a:p>
                      <a:pPr marL="93345">
                        <a:lnSpc>
                          <a:spcPct val="100000"/>
                        </a:lnSpc>
                        <a:spcBef>
                          <a:spcPts val="240"/>
                        </a:spcBef>
                      </a:pPr>
                      <a:r>
                        <a:rPr sz="2000" spc="-25" dirty="0">
                          <a:latin typeface="Calibri"/>
                          <a:cs typeface="Calibri"/>
                        </a:rPr>
                        <a:t>30%</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D0D7E8"/>
                    </a:solidFill>
                  </a:tcPr>
                </a:tc>
                <a:extLst>
                  <a:ext uri="{0D108BD9-81ED-4DB2-BD59-A6C34878D82A}">
                    <a16:rowId xmlns:a16="http://schemas.microsoft.com/office/drawing/2014/main" val="10001"/>
                  </a:ext>
                </a:extLst>
              </a:tr>
              <a:tr h="533400">
                <a:tc>
                  <a:txBody>
                    <a:bodyPr/>
                    <a:lstStyle/>
                    <a:p>
                      <a:pPr marL="92710">
                        <a:lnSpc>
                          <a:spcPct val="100000"/>
                        </a:lnSpc>
                        <a:spcBef>
                          <a:spcPts val="240"/>
                        </a:spcBef>
                      </a:pPr>
                      <a:r>
                        <a:rPr sz="2000" spc="-20" dirty="0">
                          <a:latin typeface="Calibri"/>
                          <a:cs typeface="Calibri"/>
                        </a:rPr>
                        <a:t>1955</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E9ECF4"/>
                    </a:solidFill>
                  </a:tcPr>
                </a:tc>
                <a:tc>
                  <a:txBody>
                    <a:bodyPr/>
                    <a:lstStyle/>
                    <a:p>
                      <a:pPr marL="92710">
                        <a:lnSpc>
                          <a:spcPct val="100000"/>
                        </a:lnSpc>
                        <a:spcBef>
                          <a:spcPts val="240"/>
                        </a:spcBef>
                      </a:pPr>
                      <a:r>
                        <a:rPr sz="2000" dirty="0">
                          <a:latin typeface="Calibri"/>
                          <a:cs typeface="Calibri"/>
                        </a:rPr>
                        <a:t>66</a:t>
                      </a:r>
                      <a:r>
                        <a:rPr sz="2000" spc="-5" dirty="0">
                          <a:latin typeface="Calibri"/>
                          <a:cs typeface="Calibri"/>
                        </a:rPr>
                        <a:t> </a:t>
                      </a:r>
                      <a:r>
                        <a:rPr sz="2000" dirty="0">
                          <a:latin typeface="Calibri"/>
                          <a:cs typeface="Calibri"/>
                        </a:rPr>
                        <a:t>and</a:t>
                      </a:r>
                      <a:r>
                        <a:rPr sz="2000" spc="-10" dirty="0">
                          <a:latin typeface="Calibri"/>
                          <a:cs typeface="Calibri"/>
                        </a:rPr>
                        <a:t> </a:t>
                      </a:r>
                      <a:r>
                        <a:rPr sz="2000" dirty="0">
                          <a:latin typeface="Calibri"/>
                          <a:cs typeface="Calibri"/>
                        </a:rPr>
                        <a:t>2 </a:t>
                      </a:r>
                      <a:r>
                        <a:rPr sz="2000" spc="-10" dirty="0">
                          <a:latin typeface="Calibri"/>
                          <a:cs typeface="Calibri"/>
                        </a:rPr>
                        <a:t>months</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E9ECF4"/>
                    </a:solidFill>
                  </a:tcPr>
                </a:tc>
                <a:tc>
                  <a:txBody>
                    <a:bodyPr/>
                    <a:lstStyle/>
                    <a:p>
                      <a:pPr marL="93345">
                        <a:lnSpc>
                          <a:spcPct val="100000"/>
                        </a:lnSpc>
                        <a:spcBef>
                          <a:spcPts val="240"/>
                        </a:spcBef>
                      </a:pPr>
                      <a:r>
                        <a:rPr sz="2000" spc="-10" dirty="0">
                          <a:latin typeface="Calibri"/>
                          <a:cs typeface="Calibri"/>
                        </a:rPr>
                        <a:t>25.83%</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E9ECF4"/>
                    </a:solidFill>
                  </a:tcPr>
                </a:tc>
                <a:tc>
                  <a:txBody>
                    <a:bodyPr/>
                    <a:lstStyle/>
                    <a:p>
                      <a:pPr marL="93345">
                        <a:lnSpc>
                          <a:spcPct val="100000"/>
                        </a:lnSpc>
                        <a:spcBef>
                          <a:spcPts val="240"/>
                        </a:spcBef>
                      </a:pPr>
                      <a:r>
                        <a:rPr sz="2000" spc="-10" dirty="0">
                          <a:latin typeface="Calibri"/>
                          <a:cs typeface="Calibri"/>
                        </a:rPr>
                        <a:t>30.83%</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E9ECF4"/>
                    </a:solidFill>
                  </a:tcPr>
                </a:tc>
                <a:extLst>
                  <a:ext uri="{0D108BD9-81ED-4DB2-BD59-A6C34878D82A}">
                    <a16:rowId xmlns:a16="http://schemas.microsoft.com/office/drawing/2014/main" val="10002"/>
                  </a:ext>
                </a:extLst>
              </a:tr>
              <a:tr h="563880">
                <a:tc>
                  <a:txBody>
                    <a:bodyPr/>
                    <a:lstStyle/>
                    <a:p>
                      <a:pPr marL="92710">
                        <a:lnSpc>
                          <a:spcPct val="100000"/>
                        </a:lnSpc>
                        <a:spcBef>
                          <a:spcPts val="240"/>
                        </a:spcBef>
                      </a:pPr>
                      <a:r>
                        <a:rPr sz="2000" spc="-20" dirty="0">
                          <a:latin typeface="Calibri"/>
                          <a:cs typeface="Calibri"/>
                        </a:rPr>
                        <a:t>1956</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D0D7E8"/>
                    </a:solidFill>
                  </a:tcPr>
                </a:tc>
                <a:tc>
                  <a:txBody>
                    <a:bodyPr/>
                    <a:lstStyle/>
                    <a:p>
                      <a:pPr marL="92710">
                        <a:lnSpc>
                          <a:spcPct val="100000"/>
                        </a:lnSpc>
                        <a:spcBef>
                          <a:spcPts val="240"/>
                        </a:spcBef>
                      </a:pPr>
                      <a:r>
                        <a:rPr sz="2000" dirty="0">
                          <a:latin typeface="Calibri"/>
                          <a:cs typeface="Calibri"/>
                        </a:rPr>
                        <a:t>66</a:t>
                      </a:r>
                      <a:r>
                        <a:rPr sz="2000" spc="-30" dirty="0">
                          <a:latin typeface="Calibri"/>
                          <a:cs typeface="Calibri"/>
                        </a:rPr>
                        <a:t> </a:t>
                      </a:r>
                      <a:r>
                        <a:rPr sz="2000" dirty="0">
                          <a:latin typeface="Calibri"/>
                          <a:cs typeface="Calibri"/>
                        </a:rPr>
                        <a:t>and</a:t>
                      </a:r>
                      <a:r>
                        <a:rPr sz="2000" spc="-30" dirty="0">
                          <a:latin typeface="Calibri"/>
                          <a:cs typeface="Calibri"/>
                        </a:rPr>
                        <a:t> </a:t>
                      </a:r>
                      <a:r>
                        <a:rPr sz="2000" dirty="0">
                          <a:latin typeface="Calibri"/>
                          <a:cs typeface="Calibri"/>
                        </a:rPr>
                        <a:t>4</a:t>
                      </a:r>
                      <a:r>
                        <a:rPr sz="2000" spc="-30" dirty="0">
                          <a:latin typeface="Calibri"/>
                          <a:cs typeface="Calibri"/>
                        </a:rPr>
                        <a:t> </a:t>
                      </a:r>
                      <a:r>
                        <a:rPr sz="2000" spc="-10" dirty="0">
                          <a:latin typeface="Calibri"/>
                          <a:cs typeface="Calibri"/>
                        </a:rPr>
                        <a:t>months</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D0D7E8"/>
                    </a:solidFill>
                  </a:tcPr>
                </a:tc>
                <a:tc>
                  <a:txBody>
                    <a:bodyPr/>
                    <a:lstStyle/>
                    <a:p>
                      <a:pPr marL="93345">
                        <a:lnSpc>
                          <a:spcPct val="100000"/>
                        </a:lnSpc>
                        <a:spcBef>
                          <a:spcPts val="240"/>
                        </a:spcBef>
                      </a:pPr>
                      <a:r>
                        <a:rPr sz="2000" spc="-10" dirty="0">
                          <a:latin typeface="Calibri"/>
                          <a:cs typeface="Calibri"/>
                        </a:rPr>
                        <a:t>26.67%</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D0D7E8"/>
                    </a:solidFill>
                  </a:tcPr>
                </a:tc>
                <a:tc>
                  <a:txBody>
                    <a:bodyPr/>
                    <a:lstStyle/>
                    <a:p>
                      <a:pPr marL="93345">
                        <a:lnSpc>
                          <a:spcPct val="100000"/>
                        </a:lnSpc>
                        <a:spcBef>
                          <a:spcPts val="240"/>
                        </a:spcBef>
                      </a:pPr>
                      <a:r>
                        <a:rPr sz="2000" spc="-10" dirty="0">
                          <a:latin typeface="Calibri"/>
                          <a:cs typeface="Calibri"/>
                        </a:rPr>
                        <a:t>31.67%</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D0D7E8"/>
                    </a:solidFill>
                  </a:tcPr>
                </a:tc>
                <a:extLst>
                  <a:ext uri="{0D108BD9-81ED-4DB2-BD59-A6C34878D82A}">
                    <a16:rowId xmlns:a16="http://schemas.microsoft.com/office/drawing/2014/main" val="10003"/>
                  </a:ext>
                </a:extLst>
              </a:tr>
              <a:tr h="518159">
                <a:tc>
                  <a:txBody>
                    <a:bodyPr/>
                    <a:lstStyle/>
                    <a:p>
                      <a:pPr marL="92710">
                        <a:lnSpc>
                          <a:spcPct val="100000"/>
                        </a:lnSpc>
                        <a:spcBef>
                          <a:spcPts val="240"/>
                        </a:spcBef>
                      </a:pPr>
                      <a:r>
                        <a:rPr sz="2000" spc="-20" dirty="0">
                          <a:latin typeface="Calibri"/>
                          <a:cs typeface="Calibri"/>
                        </a:rPr>
                        <a:t>1957</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E9ECF4"/>
                    </a:solidFill>
                  </a:tcPr>
                </a:tc>
                <a:tc>
                  <a:txBody>
                    <a:bodyPr/>
                    <a:lstStyle/>
                    <a:p>
                      <a:pPr marL="92710">
                        <a:lnSpc>
                          <a:spcPct val="100000"/>
                        </a:lnSpc>
                        <a:spcBef>
                          <a:spcPts val="240"/>
                        </a:spcBef>
                      </a:pPr>
                      <a:r>
                        <a:rPr sz="2000" dirty="0">
                          <a:latin typeface="Calibri"/>
                          <a:cs typeface="Calibri"/>
                        </a:rPr>
                        <a:t>66</a:t>
                      </a:r>
                      <a:r>
                        <a:rPr sz="2000" spc="-30" dirty="0">
                          <a:latin typeface="Calibri"/>
                          <a:cs typeface="Calibri"/>
                        </a:rPr>
                        <a:t> </a:t>
                      </a:r>
                      <a:r>
                        <a:rPr sz="2000" dirty="0">
                          <a:latin typeface="Calibri"/>
                          <a:cs typeface="Calibri"/>
                        </a:rPr>
                        <a:t>and</a:t>
                      </a:r>
                      <a:r>
                        <a:rPr sz="2000" spc="-30" dirty="0">
                          <a:latin typeface="Calibri"/>
                          <a:cs typeface="Calibri"/>
                        </a:rPr>
                        <a:t> </a:t>
                      </a:r>
                      <a:r>
                        <a:rPr sz="2000" dirty="0">
                          <a:latin typeface="Calibri"/>
                          <a:cs typeface="Calibri"/>
                        </a:rPr>
                        <a:t>6</a:t>
                      </a:r>
                      <a:r>
                        <a:rPr sz="2000" spc="-30" dirty="0">
                          <a:latin typeface="Calibri"/>
                          <a:cs typeface="Calibri"/>
                        </a:rPr>
                        <a:t> </a:t>
                      </a:r>
                      <a:r>
                        <a:rPr sz="2000" spc="-10" dirty="0">
                          <a:latin typeface="Calibri"/>
                          <a:cs typeface="Calibri"/>
                        </a:rPr>
                        <a:t>months</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E9ECF4"/>
                    </a:solidFill>
                  </a:tcPr>
                </a:tc>
                <a:tc>
                  <a:txBody>
                    <a:bodyPr/>
                    <a:lstStyle/>
                    <a:p>
                      <a:pPr marL="93345">
                        <a:lnSpc>
                          <a:spcPct val="100000"/>
                        </a:lnSpc>
                        <a:spcBef>
                          <a:spcPts val="240"/>
                        </a:spcBef>
                      </a:pPr>
                      <a:r>
                        <a:rPr sz="2000" spc="-10" dirty="0">
                          <a:latin typeface="Calibri"/>
                          <a:cs typeface="Calibri"/>
                        </a:rPr>
                        <a:t>27.5%</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E9ECF4"/>
                    </a:solidFill>
                  </a:tcPr>
                </a:tc>
                <a:tc>
                  <a:txBody>
                    <a:bodyPr/>
                    <a:lstStyle/>
                    <a:p>
                      <a:pPr marL="93345">
                        <a:lnSpc>
                          <a:spcPct val="100000"/>
                        </a:lnSpc>
                        <a:spcBef>
                          <a:spcPts val="240"/>
                        </a:spcBef>
                      </a:pPr>
                      <a:r>
                        <a:rPr sz="2000" spc="-10" dirty="0">
                          <a:latin typeface="Calibri"/>
                          <a:cs typeface="Calibri"/>
                        </a:rPr>
                        <a:t>32.5%</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E9ECF4"/>
                    </a:solidFill>
                  </a:tcPr>
                </a:tc>
                <a:extLst>
                  <a:ext uri="{0D108BD9-81ED-4DB2-BD59-A6C34878D82A}">
                    <a16:rowId xmlns:a16="http://schemas.microsoft.com/office/drawing/2014/main" val="10004"/>
                  </a:ext>
                </a:extLst>
              </a:tr>
              <a:tr h="548005">
                <a:tc>
                  <a:txBody>
                    <a:bodyPr/>
                    <a:lstStyle/>
                    <a:p>
                      <a:pPr marL="92710">
                        <a:lnSpc>
                          <a:spcPct val="100000"/>
                        </a:lnSpc>
                        <a:spcBef>
                          <a:spcPts val="240"/>
                        </a:spcBef>
                      </a:pPr>
                      <a:r>
                        <a:rPr sz="2000" spc="-20" dirty="0">
                          <a:latin typeface="Calibri"/>
                          <a:cs typeface="Calibri"/>
                        </a:rPr>
                        <a:t>1958</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D0D7E8"/>
                    </a:solidFill>
                  </a:tcPr>
                </a:tc>
                <a:tc>
                  <a:txBody>
                    <a:bodyPr/>
                    <a:lstStyle/>
                    <a:p>
                      <a:pPr marL="92710">
                        <a:lnSpc>
                          <a:spcPct val="100000"/>
                        </a:lnSpc>
                        <a:spcBef>
                          <a:spcPts val="240"/>
                        </a:spcBef>
                      </a:pPr>
                      <a:r>
                        <a:rPr sz="2000" dirty="0">
                          <a:latin typeface="Calibri"/>
                          <a:cs typeface="Calibri"/>
                        </a:rPr>
                        <a:t>66</a:t>
                      </a:r>
                      <a:r>
                        <a:rPr sz="2000" spc="-30" dirty="0">
                          <a:latin typeface="Calibri"/>
                          <a:cs typeface="Calibri"/>
                        </a:rPr>
                        <a:t> </a:t>
                      </a:r>
                      <a:r>
                        <a:rPr sz="2000" dirty="0">
                          <a:latin typeface="Calibri"/>
                          <a:cs typeface="Calibri"/>
                        </a:rPr>
                        <a:t>and</a:t>
                      </a:r>
                      <a:r>
                        <a:rPr sz="2000" spc="-30" dirty="0">
                          <a:latin typeface="Calibri"/>
                          <a:cs typeface="Calibri"/>
                        </a:rPr>
                        <a:t> </a:t>
                      </a:r>
                      <a:r>
                        <a:rPr sz="2000" dirty="0">
                          <a:latin typeface="Calibri"/>
                          <a:cs typeface="Calibri"/>
                        </a:rPr>
                        <a:t>8</a:t>
                      </a:r>
                      <a:r>
                        <a:rPr sz="2000" spc="-30" dirty="0">
                          <a:latin typeface="Calibri"/>
                          <a:cs typeface="Calibri"/>
                        </a:rPr>
                        <a:t> </a:t>
                      </a:r>
                      <a:r>
                        <a:rPr sz="2000" spc="-10" dirty="0">
                          <a:latin typeface="Calibri"/>
                          <a:cs typeface="Calibri"/>
                        </a:rPr>
                        <a:t>months</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D0D7E8"/>
                    </a:solidFill>
                  </a:tcPr>
                </a:tc>
                <a:tc>
                  <a:txBody>
                    <a:bodyPr/>
                    <a:lstStyle/>
                    <a:p>
                      <a:pPr marL="93345">
                        <a:lnSpc>
                          <a:spcPct val="100000"/>
                        </a:lnSpc>
                        <a:spcBef>
                          <a:spcPts val="240"/>
                        </a:spcBef>
                      </a:pPr>
                      <a:r>
                        <a:rPr sz="2000" spc="-10" dirty="0">
                          <a:latin typeface="Calibri"/>
                          <a:cs typeface="Calibri"/>
                        </a:rPr>
                        <a:t>28.33%</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D0D7E8"/>
                    </a:solidFill>
                  </a:tcPr>
                </a:tc>
                <a:tc>
                  <a:txBody>
                    <a:bodyPr/>
                    <a:lstStyle/>
                    <a:p>
                      <a:pPr marL="93345">
                        <a:lnSpc>
                          <a:spcPct val="100000"/>
                        </a:lnSpc>
                        <a:spcBef>
                          <a:spcPts val="240"/>
                        </a:spcBef>
                      </a:pPr>
                      <a:r>
                        <a:rPr sz="2000" spc="-10" dirty="0">
                          <a:latin typeface="Calibri"/>
                          <a:cs typeface="Calibri"/>
                        </a:rPr>
                        <a:t>33.33%</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D0D7E8"/>
                    </a:solidFill>
                  </a:tcPr>
                </a:tc>
                <a:extLst>
                  <a:ext uri="{0D108BD9-81ED-4DB2-BD59-A6C34878D82A}">
                    <a16:rowId xmlns:a16="http://schemas.microsoft.com/office/drawing/2014/main" val="10005"/>
                  </a:ext>
                </a:extLst>
              </a:tr>
              <a:tr h="701040">
                <a:tc>
                  <a:txBody>
                    <a:bodyPr/>
                    <a:lstStyle/>
                    <a:p>
                      <a:pPr marL="92710">
                        <a:lnSpc>
                          <a:spcPct val="100000"/>
                        </a:lnSpc>
                        <a:spcBef>
                          <a:spcPts val="240"/>
                        </a:spcBef>
                      </a:pPr>
                      <a:r>
                        <a:rPr sz="2000" spc="-20" dirty="0">
                          <a:latin typeface="Calibri"/>
                          <a:cs typeface="Calibri"/>
                        </a:rPr>
                        <a:t>1959</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E9ECF4"/>
                    </a:solidFill>
                  </a:tcPr>
                </a:tc>
                <a:tc>
                  <a:txBody>
                    <a:bodyPr/>
                    <a:lstStyle/>
                    <a:p>
                      <a:pPr marL="92710">
                        <a:lnSpc>
                          <a:spcPct val="100000"/>
                        </a:lnSpc>
                        <a:spcBef>
                          <a:spcPts val="240"/>
                        </a:spcBef>
                      </a:pPr>
                      <a:r>
                        <a:rPr sz="2000" dirty="0">
                          <a:latin typeface="Calibri"/>
                          <a:cs typeface="Calibri"/>
                        </a:rPr>
                        <a:t>66</a:t>
                      </a:r>
                      <a:r>
                        <a:rPr sz="2000" spc="-35" dirty="0">
                          <a:latin typeface="Calibri"/>
                          <a:cs typeface="Calibri"/>
                        </a:rPr>
                        <a:t> </a:t>
                      </a:r>
                      <a:r>
                        <a:rPr sz="2000" dirty="0">
                          <a:latin typeface="Calibri"/>
                          <a:cs typeface="Calibri"/>
                        </a:rPr>
                        <a:t>and</a:t>
                      </a:r>
                      <a:r>
                        <a:rPr sz="2000" spc="-30" dirty="0">
                          <a:latin typeface="Calibri"/>
                          <a:cs typeface="Calibri"/>
                        </a:rPr>
                        <a:t> </a:t>
                      </a:r>
                      <a:r>
                        <a:rPr sz="2000" dirty="0">
                          <a:latin typeface="Calibri"/>
                          <a:cs typeface="Calibri"/>
                        </a:rPr>
                        <a:t>10</a:t>
                      </a:r>
                      <a:r>
                        <a:rPr sz="2000" spc="-35" dirty="0">
                          <a:latin typeface="Calibri"/>
                          <a:cs typeface="Calibri"/>
                        </a:rPr>
                        <a:t> </a:t>
                      </a:r>
                      <a:r>
                        <a:rPr sz="2000" spc="-10" dirty="0">
                          <a:latin typeface="Calibri"/>
                          <a:cs typeface="Calibri"/>
                        </a:rPr>
                        <a:t>months</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E9ECF4"/>
                    </a:solidFill>
                  </a:tcPr>
                </a:tc>
                <a:tc>
                  <a:txBody>
                    <a:bodyPr/>
                    <a:lstStyle/>
                    <a:p>
                      <a:pPr marL="93345">
                        <a:lnSpc>
                          <a:spcPct val="100000"/>
                        </a:lnSpc>
                        <a:spcBef>
                          <a:spcPts val="240"/>
                        </a:spcBef>
                      </a:pPr>
                      <a:r>
                        <a:rPr sz="2000" spc="-10" dirty="0">
                          <a:latin typeface="Calibri"/>
                          <a:cs typeface="Calibri"/>
                        </a:rPr>
                        <a:t>29.17%</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E9ECF4"/>
                    </a:solidFill>
                  </a:tcPr>
                </a:tc>
                <a:tc>
                  <a:txBody>
                    <a:bodyPr/>
                    <a:lstStyle/>
                    <a:p>
                      <a:pPr marL="93345">
                        <a:lnSpc>
                          <a:spcPct val="100000"/>
                        </a:lnSpc>
                        <a:spcBef>
                          <a:spcPts val="240"/>
                        </a:spcBef>
                      </a:pPr>
                      <a:r>
                        <a:rPr sz="2000" spc="-10" dirty="0">
                          <a:latin typeface="Calibri"/>
                          <a:cs typeface="Calibri"/>
                        </a:rPr>
                        <a:t>34.17%</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E9ECF4"/>
                    </a:solidFill>
                  </a:tcPr>
                </a:tc>
                <a:extLst>
                  <a:ext uri="{0D108BD9-81ED-4DB2-BD59-A6C34878D82A}">
                    <a16:rowId xmlns:a16="http://schemas.microsoft.com/office/drawing/2014/main" val="10006"/>
                  </a:ext>
                </a:extLst>
              </a:tr>
              <a:tr h="609600">
                <a:tc>
                  <a:txBody>
                    <a:bodyPr/>
                    <a:lstStyle/>
                    <a:p>
                      <a:pPr marL="92710">
                        <a:lnSpc>
                          <a:spcPct val="100000"/>
                        </a:lnSpc>
                        <a:spcBef>
                          <a:spcPts val="240"/>
                        </a:spcBef>
                      </a:pPr>
                      <a:r>
                        <a:rPr sz="2000" dirty="0">
                          <a:latin typeface="Calibri"/>
                          <a:cs typeface="Calibri"/>
                        </a:rPr>
                        <a:t>1960</a:t>
                      </a:r>
                      <a:r>
                        <a:rPr sz="2000" spc="-50" dirty="0">
                          <a:latin typeface="Calibri"/>
                          <a:cs typeface="Calibri"/>
                        </a:rPr>
                        <a:t> +</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D0D7E8"/>
                    </a:solidFill>
                  </a:tcPr>
                </a:tc>
                <a:tc>
                  <a:txBody>
                    <a:bodyPr/>
                    <a:lstStyle/>
                    <a:p>
                      <a:pPr marL="92710">
                        <a:lnSpc>
                          <a:spcPct val="100000"/>
                        </a:lnSpc>
                        <a:spcBef>
                          <a:spcPts val="240"/>
                        </a:spcBef>
                      </a:pPr>
                      <a:r>
                        <a:rPr sz="2000" spc="-25" dirty="0">
                          <a:latin typeface="Calibri"/>
                          <a:cs typeface="Calibri"/>
                        </a:rPr>
                        <a:t>67</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D0D7E8"/>
                    </a:solidFill>
                  </a:tcPr>
                </a:tc>
                <a:tc>
                  <a:txBody>
                    <a:bodyPr/>
                    <a:lstStyle/>
                    <a:p>
                      <a:pPr marL="93345">
                        <a:lnSpc>
                          <a:spcPct val="100000"/>
                        </a:lnSpc>
                        <a:spcBef>
                          <a:spcPts val="240"/>
                        </a:spcBef>
                      </a:pPr>
                      <a:r>
                        <a:rPr sz="2000" spc="-25" dirty="0">
                          <a:latin typeface="Calibri"/>
                          <a:cs typeface="Calibri"/>
                        </a:rPr>
                        <a:t>30%</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D0D7E8"/>
                    </a:solidFill>
                  </a:tcPr>
                </a:tc>
                <a:tc>
                  <a:txBody>
                    <a:bodyPr/>
                    <a:lstStyle/>
                    <a:p>
                      <a:pPr marL="93345">
                        <a:lnSpc>
                          <a:spcPct val="100000"/>
                        </a:lnSpc>
                        <a:spcBef>
                          <a:spcPts val="240"/>
                        </a:spcBef>
                      </a:pPr>
                      <a:r>
                        <a:rPr sz="2000" spc="-25" dirty="0">
                          <a:latin typeface="Calibri"/>
                          <a:cs typeface="Calibri"/>
                        </a:rPr>
                        <a:t>35%</a:t>
                      </a:r>
                      <a:endParaRPr sz="2000">
                        <a:latin typeface="Calibri"/>
                        <a:cs typeface="Calibri"/>
                      </a:endParaRPr>
                    </a:p>
                  </a:txBody>
                  <a:tcPr marL="0" marR="0" marT="30480" marB="0">
                    <a:lnL w="12700">
                      <a:solidFill>
                        <a:srgbClr val="4F81BC"/>
                      </a:solidFill>
                      <a:prstDash val="solid"/>
                    </a:lnL>
                    <a:lnR w="12700">
                      <a:solidFill>
                        <a:srgbClr val="4F81BC"/>
                      </a:solidFill>
                      <a:prstDash val="solid"/>
                    </a:lnR>
                    <a:lnT w="12700">
                      <a:solidFill>
                        <a:srgbClr val="4F81BC"/>
                      </a:solidFill>
                      <a:prstDash val="solid"/>
                    </a:lnT>
                    <a:lnB w="12700">
                      <a:solidFill>
                        <a:srgbClr val="4F81BC"/>
                      </a:solidFill>
                      <a:prstDash val="solid"/>
                    </a:lnB>
                    <a:solidFill>
                      <a:srgbClr val="D0D7E8"/>
                    </a:solidFill>
                  </a:tcPr>
                </a:tc>
                <a:extLst>
                  <a:ext uri="{0D108BD9-81ED-4DB2-BD59-A6C34878D82A}">
                    <a16:rowId xmlns:a16="http://schemas.microsoft.com/office/drawing/2014/main" val="10007"/>
                  </a:ext>
                </a:extLst>
              </a:tr>
            </a:tbl>
          </a:graphicData>
        </a:graphic>
      </p:graphicFrame>
      <p:sp>
        <p:nvSpPr>
          <p:cNvPr id="3" name="object 3"/>
          <p:cNvSpPr txBox="1">
            <a:spLocks noGrp="1"/>
          </p:cNvSpPr>
          <p:nvPr>
            <p:ph type="title"/>
          </p:nvPr>
        </p:nvSpPr>
        <p:spPr>
          <a:prstGeom prst="rect">
            <a:avLst/>
          </a:prstGeom>
        </p:spPr>
        <p:txBody>
          <a:bodyPr vert="horz" wrap="square" lIns="0" tIns="128651" rIns="0" bIns="0" rtlCol="0">
            <a:spAutoFit/>
          </a:bodyPr>
          <a:lstStyle/>
          <a:p>
            <a:pPr marL="3606165">
              <a:lnSpc>
                <a:spcPct val="100000"/>
              </a:lnSpc>
              <a:spcBef>
                <a:spcPts val="95"/>
              </a:spcBef>
            </a:pPr>
            <a:r>
              <a:rPr dirty="0"/>
              <a:t>Social</a:t>
            </a:r>
            <a:r>
              <a:rPr spc="-95" dirty="0"/>
              <a:t> </a:t>
            </a:r>
            <a:r>
              <a:rPr spc="-10" dirty="0"/>
              <a:t>Security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8651" rIns="0" bIns="0" rtlCol="0">
            <a:spAutoFit/>
          </a:bodyPr>
          <a:lstStyle/>
          <a:p>
            <a:pPr marL="3606165">
              <a:lnSpc>
                <a:spcPct val="100000"/>
              </a:lnSpc>
              <a:spcBef>
                <a:spcPts val="95"/>
              </a:spcBef>
            </a:pPr>
            <a:r>
              <a:rPr dirty="0"/>
              <a:t>Social</a:t>
            </a:r>
            <a:r>
              <a:rPr spc="-95" dirty="0"/>
              <a:t> </a:t>
            </a:r>
            <a:r>
              <a:rPr spc="-10" dirty="0"/>
              <a:t>Security</a:t>
            </a:r>
          </a:p>
        </p:txBody>
      </p:sp>
      <p:pic>
        <p:nvPicPr>
          <p:cNvPr id="3" name="object 3"/>
          <p:cNvPicPr/>
          <p:nvPr/>
        </p:nvPicPr>
        <p:blipFill>
          <a:blip r:embed="rId2" cstate="print"/>
          <a:stretch>
            <a:fillRect/>
          </a:stretch>
        </p:blipFill>
        <p:spPr>
          <a:xfrm>
            <a:off x="1006602" y="997458"/>
            <a:ext cx="7287768" cy="507111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6581" rIns="0" bIns="0" rtlCol="0">
            <a:spAutoFit/>
          </a:bodyPr>
          <a:lstStyle/>
          <a:p>
            <a:pPr marL="3606165">
              <a:lnSpc>
                <a:spcPct val="100000"/>
              </a:lnSpc>
              <a:spcBef>
                <a:spcPts val="95"/>
              </a:spcBef>
            </a:pPr>
            <a:r>
              <a:rPr dirty="0"/>
              <a:t>Social</a:t>
            </a:r>
            <a:r>
              <a:rPr spc="-95" dirty="0"/>
              <a:t> </a:t>
            </a:r>
            <a:r>
              <a:rPr spc="-10" dirty="0"/>
              <a:t>Security</a:t>
            </a:r>
          </a:p>
        </p:txBody>
      </p:sp>
      <p:pic>
        <p:nvPicPr>
          <p:cNvPr id="3" name="object 3"/>
          <p:cNvPicPr/>
          <p:nvPr/>
        </p:nvPicPr>
        <p:blipFill>
          <a:blip r:embed="rId2" cstate="print"/>
          <a:stretch>
            <a:fillRect/>
          </a:stretch>
        </p:blipFill>
        <p:spPr>
          <a:xfrm>
            <a:off x="923544" y="960882"/>
            <a:ext cx="7306056" cy="4987290"/>
          </a:xfrm>
          <a:prstGeom prst="rect">
            <a:avLst/>
          </a:prstGeom>
        </p:spPr>
      </p:pic>
      <p:sp>
        <p:nvSpPr>
          <p:cNvPr id="4" name="object 4"/>
          <p:cNvSpPr txBox="1"/>
          <p:nvPr/>
        </p:nvSpPr>
        <p:spPr>
          <a:xfrm>
            <a:off x="8427719" y="6242811"/>
            <a:ext cx="179705" cy="208279"/>
          </a:xfrm>
          <a:prstGeom prst="rect">
            <a:avLst/>
          </a:prstGeom>
        </p:spPr>
        <p:txBody>
          <a:bodyPr vert="horz" wrap="square" lIns="0" tIns="12700" rIns="0" bIns="0" rtlCol="0">
            <a:spAutoFit/>
          </a:bodyPr>
          <a:lstStyle/>
          <a:p>
            <a:pPr marL="12700">
              <a:lnSpc>
                <a:spcPct val="100000"/>
              </a:lnSpc>
              <a:spcBef>
                <a:spcPts val="100"/>
              </a:spcBef>
            </a:pPr>
            <a:r>
              <a:rPr sz="1200" spc="-25" dirty="0">
                <a:solidFill>
                  <a:srgbClr val="888888"/>
                </a:solidFill>
                <a:latin typeface="Calibri"/>
                <a:cs typeface="Calibri"/>
              </a:rPr>
              <a:t>18</a:t>
            </a:r>
            <a:endParaRPr sz="1200">
              <a:latin typeface="Calibri"/>
              <a:cs typeface="Calibri"/>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8651" rIns="0" bIns="0" rtlCol="0">
            <a:spAutoFit/>
          </a:bodyPr>
          <a:lstStyle/>
          <a:p>
            <a:pPr marL="4756785">
              <a:lnSpc>
                <a:spcPct val="100000"/>
              </a:lnSpc>
              <a:spcBef>
                <a:spcPts val="95"/>
              </a:spcBef>
            </a:pPr>
            <a:r>
              <a:rPr spc="-10" dirty="0"/>
              <a:t>Medicare</a:t>
            </a:r>
          </a:p>
        </p:txBody>
      </p:sp>
      <p:pic>
        <p:nvPicPr>
          <p:cNvPr id="3" name="object 3"/>
          <p:cNvPicPr/>
          <p:nvPr/>
        </p:nvPicPr>
        <p:blipFill>
          <a:blip r:embed="rId2" cstate="print"/>
          <a:stretch>
            <a:fillRect/>
          </a:stretch>
        </p:blipFill>
        <p:spPr>
          <a:xfrm>
            <a:off x="1311402" y="822197"/>
            <a:ext cx="6678168" cy="5282946"/>
          </a:xfrm>
          <a:prstGeom prst="rect">
            <a:avLst/>
          </a:prstGeom>
        </p:spPr>
      </p:pic>
      <p:sp>
        <p:nvSpPr>
          <p:cNvPr id="4" name="object 4"/>
          <p:cNvSpPr txBox="1"/>
          <p:nvPr/>
        </p:nvSpPr>
        <p:spPr>
          <a:xfrm>
            <a:off x="8427719" y="6242811"/>
            <a:ext cx="179705" cy="208279"/>
          </a:xfrm>
          <a:prstGeom prst="rect">
            <a:avLst/>
          </a:prstGeom>
        </p:spPr>
        <p:txBody>
          <a:bodyPr vert="horz" wrap="square" lIns="0" tIns="12700" rIns="0" bIns="0" rtlCol="0">
            <a:spAutoFit/>
          </a:bodyPr>
          <a:lstStyle/>
          <a:p>
            <a:pPr marL="12700">
              <a:lnSpc>
                <a:spcPct val="100000"/>
              </a:lnSpc>
              <a:spcBef>
                <a:spcPts val="100"/>
              </a:spcBef>
            </a:pPr>
            <a:r>
              <a:rPr sz="1200" spc="-25" dirty="0">
                <a:solidFill>
                  <a:srgbClr val="888888"/>
                </a:solidFill>
                <a:latin typeface="Calibri"/>
                <a:cs typeface="Calibri"/>
              </a:rPr>
              <a:t>19</a:t>
            </a:r>
            <a:endParaRPr sz="1200">
              <a:latin typeface="Calibri"/>
              <a:cs typeface="Calibri"/>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84150" rIns="0" bIns="0" rtlCol="0">
            <a:spAutoFit/>
          </a:bodyPr>
          <a:lstStyle/>
          <a:p>
            <a:pPr marL="5351780">
              <a:lnSpc>
                <a:spcPct val="100000"/>
              </a:lnSpc>
              <a:spcBef>
                <a:spcPts val="100"/>
              </a:spcBef>
            </a:pPr>
            <a:r>
              <a:rPr sz="2500" spc="-10" dirty="0"/>
              <a:t>Agenda</a:t>
            </a:r>
            <a:endParaRPr sz="2500"/>
          </a:p>
        </p:txBody>
      </p:sp>
      <p:sp>
        <p:nvSpPr>
          <p:cNvPr id="3" name="object 3"/>
          <p:cNvSpPr txBox="1"/>
          <p:nvPr/>
        </p:nvSpPr>
        <p:spPr>
          <a:xfrm>
            <a:off x="993139" y="1326895"/>
            <a:ext cx="5581650" cy="4701540"/>
          </a:xfrm>
          <a:prstGeom prst="rect">
            <a:avLst/>
          </a:prstGeom>
        </p:spPr>
        <p:txBody>
          <a:bodyPr vert="horz" wrap="square" lIns="0" tIns="12065" rIns="0" bIns="0" rtlCol="0">
            <a:spAutoFit/>
          </a:bodyPr>
          <a:lstStyle/>
          <a:p>
            <a:pPr marL="109855" indent="-108585">
              <a:lnSpc>
                <a:spcPct val="100000"/>
              </a:lnSpc>
              <a:spcBef>
                <a:spcPts val="95"/>
              </a:spcBef>
              <a:buSzPct val="78846"/>
              <a:buChar char="•"/>
              <a:tabLst>
                <a:tab pos="109855" algn="l"/>
              </a:tabLst>
            </a:pPr>
            <a:r>
              <a:rPr sz="2600" dirty="0">
                <a:solidFill>
                  <a:srgbClr val="1F487C"/>
                </a:solidFill>
                <a:latin typeface="Arial"/>
                <a:cs typeface="Arial"/>
              </a:rPr>
              <a:t>NEXCOM</a:t>
            </a:r>
            <a:r>
              <a:rPr sz="2600" spc="-85" dirty="0">
                <a:solidFill>
                  <a:srgbClr val="1F487C"/>
                </a:solidFill>
                <a:latin typeface="Arial"/>
                <a:cs typeface="Arial"/>
              </a:rPr>
              <a:t> </a:t>
            </a:r>
            <a:r>
              <a:rPr sz="2600" dirty="0">
                <a:solidFill>
                  <a:srgbClr val="1F487C"/>
                </a:solidFill>
                <a:latin typeface="Arial"/>
                <a:cs typeface="Arial"/>
              </a:rPr>
              <a:t>Benefit</a:t>
            </a:r>
            <a:r>
              <a:rPr sz="2600" spc="-75" dirty="0">
                <a:solidFill>
                  <a:srgbClr val="1F487C"/>
                </a:solidFill>
                <a:latin typeface="Arial"/>
                <a:cs typeface="Arial"/>
              </a:rPr>
              <a:t> </a:t>
            </a:r>
            <a:r>
              <a:rPr sz="2600" spc="-10" dirty="0">
                <a:solidFill>
                  <a:srgbClr val="1F487C"/>
                </a:solidFill>
                <a:latin typeface="Arial"/>
                <a:cs typeface="Arial"/>
              </a:rPr>
              <a:t>Package</a:t>
            </a:r>
            <a:endParaRPr sz="2600">
              <a:latin typeface="Arial"/>
              <a:cs typeface="Arial"/>
            </a:endParaRPr>
          </a:p>
          <a:p>
            <a:pPr marL="297815" indent="-285115">
              <a:lnSpc>
                <a:spcPct val="100000"/>
              </a:lnSpc>
              <a:spcBef>
                <a:spcPts val="2500"/>
              </a:spcBef>
              <a:buChar char="•"/>
              <a:tabLst>
                <a:tab pos="297815" algn="l"/>
              </a:tabLst>
            </a:pPr>
            <a:r>
              <a:rPr sz="2600" dirty="0">
                <a:solidFill>
                  <a:srgbClr val="1F487C"/>
                </a:solidFill>
                <a:latin typeface="Arial"/>
                <a:cs typeface="Arial"/>
              </a:rPr>
              <a:t>Retirement</a:t>
            </a:r>
            <a:r>
              <a:rPr sz="2600" spc="-100" dirty="0">
                <a:solidFill>
                  <a:srgbClr val="1F487C"/>
                </a:solidFill>
                <a:latin typeface="Arial"/>
                <a:cs typeface="Arial"/>
              </a:rPr>
              <a:t> </a:t>
            </a:r>
            <a:r>
              <a:rPr sz="2600" dirty="0">
                <a:solidFill>
                  <a:srgbClr val="1F487C"/>
                </a:solidFill>
                <a:latin typeface="Arial"/>
                <a:cs typeface="Arial"/>
              </a:rPr>
              <a:t>Income</a:t>
            </a:r>
            <a:r>
              <a:rPr sz="2600" spc="-105" dirty="0">
                <a:solidFill>
                  <a:srgbClr val="1F487C"/>
                </a:solidFill>
                <a:latin typeface="Arial"/>
                <a:cs typeface="Arial"/>
              </a:rPr>
              <a:t> </a:t>
            </a:r>
            <a:r>
              <a:rPr sz="2600" spc="-10" dirty="0">
                <a:solidFill>
                  <a:srgbClr val="1F487C"/>
                </a:solidFill>
                <a:latin typeface="Arial"/>
                <a:cs typeface="Arial"/>
              </a:rPr>
              <a:t>Sources</a:t>
            </a:r>
            <a:endParaRPr sz="2600">
              <a:latin typeface="Arial"/>
              <a:cs typeface="Arial"/>
            </a:endParaRPr>
          </a:p>
          <a:p>
            <a:pPr marL="297815" indent="-285115">
              <a:lnSpc>
                <a:spcPct val="100000"/>
              </a:lnSpc>
              <a:spcBef>
                <a:spcPts val="2495"/>
              </a:spcBef>
              <a:buChar char="•"/>
              <a:tabLst>
                <a:tab pos="297815" algn="l"/>
              </a:tabLst>
            </a:pPr>
            <a:r>
              <a:rPr sz="2600" dirty="0">
                <a:solidFill>
                  <a:srgbClr val="1F487C"/>
                </a:solidFill>
                <a:latin typeface="Arial"/>
                <a:cs typeface="Arial"/>
              </a:rPr>
              <a:t>Retirement</a:t>
            </a:r>
            <a:r>
              <a:rPr sz="2600" spc="-110" dirty="0">
                <a:solidFill>
                  <a:srgbClr val="1F487C"/>
                </a:solidFill>
                <a:latin typeface="Arial"/>
                <a:cs typeface="Arial"/>
              </a:rPr>
              <a:t> </a:t>
            </a:r>
            <a:r>
              <a:rPr sz="2600" spc="-20" dirty="0">
                <a:solidFill>
                  <a:srgbClr val="1F487C"/>
                </a:solidFill>
                <a:latin typeface="Arial"/>
                <a:cs typeface="Arial"/>
              </a:rPr>
              <a:t>Plan</a:t>
            </a:r>
            <a:endParaRPr sz="2600">
              <a:latin typeface="Arial"/>
              <a:cs typeface="Arial"/>
            </a:endParaRPr>
          </a:p>
          <a:p>
            <a:pPr marL="297815" indent="-285115">
              <a:lnSpc>
                <a:spcPct val="100000"/>
              </a:lnSpc>
              <a:spcBef>
                <a:spcPts val="2495"/>
              </a:spcBef>
              <a:buChar char="•"/>
              <a:tabLst>
                <a:tab pos="297815" algn="l"/>
              </a:tabLst>
            </a:pPr>
            <a:r>
              <a:rPr sz="2600" dirty="0">
                <a:solidFill>
                  <a:srgbClr val="1F487C"/>
                </a:solidFill>
                <a:latin typeface="Arial"/>
                <a:cs typeface="Arial"/>
              </a:rPr>
              <a:t>401(k)</a:t>
            </a:r>
            <a:r>
              <a:rPr sz="2600" spc="-70" dirty="0">
                <a:solidFill>
                  <a:srgbClr val="1F487C"/>
                </a:solidFill>
                <a:latin typeface="Arial"/>
                <a:cs typeface="Arial"/>
              </a:rPr>
              <a:t> </a:t>
            </a:r>
            <a:r>
              <a:rPr sz="2600" spc="-20" dirty="0">
                <a:solidFill>
                  <a:srgbClr val="1F487C"/>
                </a:solidFill>
                <a:latin typeface="Arial"/>
                <a:cs typeface="Arial"/>
              </a:rPr>
              <a:t>Plan</a:t>
            </a:r>
            <a:endParaRPr sz="2600">
              <a:latin typeface="Arial"/>
              <a:cs typeface="Arial"/>
            </a:endParaRPr>
          </a:p>
          <a:p>
            <a:pPr marL="297815" indent="-285115">
              <a:lnSpc>
                <a:spcPct val="100000"/>
              </a:lnSpc>
              <a:spcBef>
                <a:spcPts val="2500"/>
              </a:spcBef>
              <a:buChar char="•"/>
              <a:tabLst>
                <a:tab pos="297815" algn="l"/>
              </a:tabLst>
            </a:pPr>
            <a:r>
              <a:rPr sz="2600" dirty="0">
                <a:solidFill>
                  <a:srgbClr val="1F487C"/>
                </a:solidFill>
                <a:latin typeface="Arial"/>
                <a:cs typeface="Arial"/>
              </a:rPr>
              <a:t>Social</a:t>
            </a:r>
            <a:r>
              <a:rPr sz="2600" spc="-90" dirty="0">
                <a:solidFill>
                  <a:srgbClr val="1F487C"/>
                </a:solidFill>
                <a:latin typeface="Arial"/>
                <a:cs typeface="Arial"/>
              </a:rPr>
              <a:t> </a:t>
            </a:r>
            <a:r>
              <a:rPr sz="2600" spc="-10" dirty="0">
                <a:solidFill>
                  <a:srgbClr val="1F487C"/>
                </a:solidFill>
                <a:latin typeface="Arial"/>
                <a:cs typeface="Arial"/>
              </a:rPr>
              <a:t>Security/Medicare</a:t>
            </a:r>
            <a:endParaRPr sz="2600">
              <a:latin typeface="Arial"/>
              <a:cs typeface="Arial"/>
            </a:endParaRPr>
          </a:p>
          <a:p>
            <a:pPr marL="297815" indent="-285115">
              <a:lnSpc>
                <a:spcPct val="100000"/>
              </a:lnSpc>
              <a:spcBef>
                <a:spcPts val="2495"/>
              </a:spcBef>
              <a:buChar char="•"/>
              <a:tabLst>
                <a:tab pos="297815" algn="l"/>
              </a:tabLst>
            </a:pPr>
            <a:r>
              <a:rPr sz="2600" dirty="0">
                <a:solidFill>
                  <a:srgbClr val="1F487C"/>
                </a:solidFill>
                <a:latin typeface="Arial"/>
                <a:cs typeface="Arial"/>
              </a:rPr>
              <a:t>Post</a:t>
            </a:r>
            <a:r>
              <a:rPr sz="2600" spc="-75" dirty="0">
                <a:solidFill>
                  <a:srgbClr val="1F487C"/>
                </a:solidFill>
                <a:latin typeface="Arial"/>
                <a:cs typeface="Arial"/>
              </a:rPr>
              <a:t> </a:t>
            </a:r>
            <a:r>
              <a:rPr sz="2600" dirty="0">
                <a:solidFill>
                  <a:srgbClr val="1F487C"/>
                </a:solidFill>
                <a:latin typeface="Arial"/>
                <a:cs typeface="Arial"/>
              </a:rPr>
              <a:t>Retirement</a:t>
            </a:r>
            <a:r>
              <a:rPr sz="2600" spc="-75" dirty="0">
                <a:solidFill>
                  <a:srgbClr val="1F487C"/>
                </a:solidFill>
                <a:latin typeface="Arial"/>
                <a:cs typeface="Arial"/>
              </a:rPr>
              <a:t> </a:t>
            </a:r>
            <a:r>
              <a:rPr sz="2600" spc="-10" dirty="0">
                <a:solidFill>
                  <a:srgbClr val="1F487C"/>
                </a:solidFill>
                <a:latin typeface="Arial"/>
                <a:cs typeface="Arial"/>
              </a:rPr>
              <a:t>Medical/Dental/Life</a:t>
            </a:r>
            <a:endParaRPr sz="2600">
              <a:latin typeface="Arial"/>
              <a:cs typeface="Arial"/>
            </a:endParaRPr>
          </a:p>
          <a:p>
            <a:pPr marL="297815" indent="-285115">
              <a:lnSpc>
                <a:spcPct val="100000"/>
              </a:lnSpc>
              <a:spcBef>
                <a:spcPts val="2495"/>
              </a:spcBef>
              <a:buChar char="•"/>
              <a:tabLst>
                <a:tab pos="297815" algn="l"/>
              </a:tabLst>
            </a:pPr>
            <a:r>
              <a:rPr sz="2600" dirty="0">
                <a:solidFill>
                  <a:srgbClr val="1F487C"/>
                </a:solidFill>
                <a:latin typeface="Arial"/>
                <a:cs typeface="Arial"/>
              </a:rPr>
              <a:t>Will</a:t>
            </a:r>
            <a:r>
              <a:rPr sz="2600" spc="-65" dirty="0">
                <a:solidFill>
                  <a:srgbClr val="1F487C"/>
                </a:solidFill>
                <a:latin typeface="Arial"/>
                <a:cs typeface="Arial"/>
              </a:rPr>
              <a:t> </a:t>
            </a:r>
            <a:r>
              <a:rPr sz="2600" spc="-10" dirty="0">
                <a:solidFill>
                  <a:srgbClr val="1F487C"/>
                </a:solidFill>
                <a:latin typeface="Arial"/>
                <a:cs typeface="Arial"/>
              </a:rPr>
              <a:t>Preparation</a:t>
            </a:r>
            <a:endParaRPr sz="2600">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8651" rIns="0" bIns="0" rtlCol="0">
            <a:spAutoFit/>
          </a:bodyPr>
          <a:lstStyle/>
          <a:p>
            <a:pPr marL="4756785">
              <a:lnSpc>
                <a:spcPct val="100000"/>
              </a:lnSpc>
              <a:spcBef>
                <a:spcPts val="95"/>
              </a:spcBef>
            </a:pPr>
            <a:r>
              <a:rPr spc="-10" dirty="0"/>
              <a:t>Medicare</a:t>
            </a:r>
          </a:p>
        </p:txBody>
      </p:sp>
      <p:pic>
        <p:nvPicPr>
          <p:cNvPr id="3" name="object 3"/>
          <p:cNvPicPr/>
          <p:nvPr/>
        </p:nvPicPr>
        <p:blipFill>
          <a:blip r:embed="rId2" cstate="print"/>
          <a:stretch>
            <a:fillRect/>
          </a:stretch>
        </p:blipFill>
        <p:spPr>
          <a:xfrm>
            <a:off x="1265682" y="1191767"/>
            <a:ext cx="6529578" cy="4802886"/>
          </a:xfrm>
          <a:prstGeom prst="rect">
            <a:avLst/>
          </a:prstGeom>
        </p:spPr>
      </p:pic>
      <p:sp>
        <p:nvSpPr>
          <p:cNvPr id="4" name="object 4"/>
          <p:cNvSpPr txBox="1"/>
          <p:nvPr/>
        </p:nvSpPr>
        <p:spPr>
          <a:xfrm>
            <a:off x="8427719" y="6242811"/>
            <a:ext cx="179705" cy="208279"/>
          </a:xfrm>
          <a:prstGeom prst="rect">
            <a:avLst/>
          </a:prstGeom>
        </p:spPr>
        <p:txBody>
          <a:bodyPr vert="horz" wrap="square" lIns="0" tIns="12700" rIns="0" bIns="0" rtlCol="0">
            <a:spAutoFit/>
          </a:bodyPr>
          <a:lstStyle/>
          <a:p>
            <a:pPr marL="12700">
              <a:lnSpc>
                <a:spcPct val="100000"/>
              </a:lnSpc>
              <a:spcBef>
                <a:spcPts val="100"/>
              </a:spcBef>
            </a:pPr>
            <a:r>
              <a:rPr sz="1200" spc="-25" dirty="0">
                <a:solidFill>
                  <a:srgbClr val="888888"/>
                </a:solidFill>
                <a:latin typeface="Calibri"/>
                <a:cs typeface="Calibri"/>
              </a:rPr>
              <a:t>20</a:t>
            </a:r>
            <a:endParaRPr sz="1200">
              <a:latin typeface="Calibri"/>
              <a:cs typeface="Calibri"/>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8651" rIns="0" bIns="0" rtlCol="0">
            <a:spAutoFit/>
          </a:bodyPr>
          <a:lstStyle/>
          <a:p>
            <a:pPr marL="4756785">
              <a:lnSpc>
                <a:spcPct val="100000"/>
              </a:lnSpc>
              <a:spcBef>
                <a:spcPts val="95"/>
              </a:spcBef>
            </a:pPr>
            <a:r>
              <a:rPr spc="-10" dirty="0"/>
              <a:t>Medicare</a:t>
            </a:r>
          </a:p>
        </p:txBody>
      </p:sp>
      <p:pic>
        <p:nvPicPr>
          <p:cNvPr id="3" name="object 3"/>
          <p:cNvPicPr/>
          <p:nvPr/>
        </p:nvPicPr>
        <p:blipFill>
          <a:blip r:embed="rId2" cstate="print"/>
          <a:stretch>
            <a:fillRect/>
          </a:stretch>
        </p:blipFill>
        <p:spPr>
          <a:xfrm>
            <a:off x="600455" y="1015746"/>
            <a:ext cx="8086344" cy="4738878"/>
          </a:xfrm>
          <a:prstGeom prst="rect">
            <a:avLst/>
          </a:prstGeom>
        </p:spPr>
      </p:pic>
      <p:sp>
        <p:nvSpPr>
          <p:cNvPr id="4" name="object 4"/>
          <p:cNvSpPr txBox="1"/>
          <p:nvPr/>
        </p:nvSpPr>
        <p:spPr>
          <a:xfrm>
            <a:off x="8427719" y="6242811"/>
            <a:ext cx="179705" cy="208279"/>
          </a:xfrm>
          <a:prstGeom prst="rect">
            <a:avLst/>
          </a:prstGeom>
        </p:spPr>
        <p:txBody>
          <a:bodyPr vert="horz" wrap="square" lIns="0" tIns="12700" rIns="0" bIns="0" rtlCol="0">
            <a:spAutoFit/>
          </a:bodyPr>
          <a:lstStyle/>
          <a:p>
            <a:pPr marL="12700">
              <a:lnSpc>
                <a:spcPct val="100000"/>
              </a:lnSpc>
              <a:spcBef>
                <a:spcPts val="100"/>
              </a:spcBef>
            </a:pPr>
            <a:r>
              <a:rPr sz="1200" spc="-25" dirty="0">
                <a:solidFill>
                  <a:srgbClr val="888888"/>
                </a:solidFill>
                <a:latin typeface="Calibri"/>
                <a:cs typeface="Calibri"/>
              </a:rPr>
              <a:t>21</a:t>
            </a:r>
            <a:endParaRPr sz="1200">
              <a:latin typeface="Calibri"/>
              <a:cs typeface="Calibri"/>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8651" rIns="0" bIns="0" rtlCol="0">
            <a:spAutoFit/>
          </a:bodyPr>
          <a:lstStyle/>
          <a:p>
            <a:pPr marL="4756785">
              <a:lnSpc>
                <a:spcPct val="100000"/>
              </a:lnSpc>
              <a:spcBef>
                <a:spcPts val="95"/>
              </a:spcBef>
            </a:pPr>
            <a:r>
              <a:rPr spc="-10" dirty="0"/>
              <a:t>Medicare</a:t>
            </a:r>
          </a:p>
        </p:txBody>
      </p:sp>
      <p:pic>
        <p:nvPicPr>
          <p:cNvPr id="3" name="object 3"/>
          <p:cNvPicPr/>
          <p:nvPr/>
        </p:nvPicPr>
        <p:blipFill>
          <a:blip r:embed="rId2" cstate="print"/>
          <a:stretch>
            <a:fillRect/>
          </a:stretch>
        </p:blipFill>
        <p:spPr>
          <a:xfrm>
            <a:off x="1367027" y="905255"/>
            <a:ext cx="6234684" cy="5107686"/>
          </a:xfrm>
          <a:prstGeom prst="rect">
            <a:avLst/>
          </a:prstGeom>
        </p:spPr>
      </p:pic>
      <p:sp>
        <p:nvSpPr>
          <p:cNvPr id="4" name="object 4"/>
          <p:cNvSpPr txBox="1"/>
          <p:nvPr/>
        </p:nvSpPr>
        <p:spPr>
          <a:xfrm>
            <a:off x="8427719" y="6242811"/>
            <a:ext cx="179705" cy="208279"/>
          </a:xfrm>
          <a:prstGeom prst="rect">
            <a:avLst/>
          </a:prstGeom>
        </p:spPr>
        <p:txBody>
          <a:bodyPr vert="horz" wrap="square" lIns="0" tIns="12700" rIns="0" bIns="0" rtlCol="0">
            <a:spAutoFit/>
          </a:bodyPr>
          <a:lstStyle/>
          <a:p>
            <a:pPr marL="12700">
              <a:lnSpc>
                <a:spcPct val="100000"/>
              </a:lnSpc>
              <a:spcBef>
                <a:spcPts val="100"/>
              </a:spcBef>
            </a:pPr>
            <a:r>
              <a:rPr sz="1200" spc="-25" dirty="0">
                <a:solidFill>
                  <a:srgbClr val="888888"/>
                </a:solidFill>
                <a:latin typeface="Calibri"/>
                <a:cs typeface="Calibri"/>
              </a:rPr>
              <a:t>22</a:t>
            </a:r>
            <a:endParaRPr sz="1200">
              <a:latin typeface="Calibri"/>
              <a:cs typeface="Calibri"/>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8651" rIns="0" bIns="0" rtlCol="0">
            <a:spAutoFit/>
          </a:bodyPr>
          <a:lstStyle/>
          <a:p>
            <a:pPr marL="1733550">
              <a:lnSpc>
                <a:spcPct val="100000"/>
              </a:lnSpc>
              <a:spcBef>
                <a:spcPts val="95"/>
              </a:spcBef>
            </a:pPr>
            <a:r>
              <a:rPr dirty="0"/>
              <a:t>Social</a:t>
            </a:r>
            <a:r>
              <a:rPr spc="-95" dirty="0"/>
              <a:t> </a:t>
            </a:r>
            <a:r>
              <a:rPr spc="-10" dirty="0"/>
              <a:t>Security/Medicare</a:t>
            </a:r>
          </a:p>
        </p:txBody>
      </p:sp>
      <p:pic>
        <p:nvPicPr>
          <p:cNvPr id="3" name="object 3"/>
          <p:cNvPicPr/>
          <p:nvPr/>
        </p:nvPicPr>
        <p:blipFill>
          <a:blip r:embed="rId2" cstate="print"/>
          <a:stretch>
            <a:fillRect/>
          </a:stretch>
        </p:blipFill>
        <p:spPr>
          <a:xfrm>
            <a:off x="1237488" y="979169"/>
            <a:ext cx="6659879" cy="5421630"/>
          </a:xfrm>
          <a:prstGeom prst="rect">
            <a:avLst/>
          </a:prstGeom>
        </p:spPr>
      </p:pic>
      <p:sp>
        <p:nvSpPr>
          <p:cNvPr id="4" name="object 4"/>
          <p:cNvSpPr txBox="1"/>
          <p:nvPr/>
        </p:nvSpPr>
        <p:spPr>
          <a:xfrm>
            <a:off x="8427719" y="6242811"/>
            <a:ext cx="179705" cy="208279"/>
          </a:xfrm>
          <a:prstGeom prst="rect">
            <a:avLst/>
          </a:prstGeom>
        </p:spPr>
        <p:txBody>
          <a:bodyPr vert="horz" wrap="square" lIns="0" tIns="12700" rIns="0" bIns="0" rtlCol="0">
            <a:spAutoFit/>
          </a:bodyPr>
          <a:lstStyle/>
          <a:p>
            <a:pPr marL="12700">
              <a:lnSpc>
                <a:spcPct val="100000"/>
              </a:lnSpc>
              <a:spcBef>
                <a:spcPts val="100"/>
              </a:spcBef>
            </a:pPr>
            <a:r>
              <a:rPr sz="1200" spc="-25" dirty="0">
                <a:solidFill>
                  <a:srgbClr val="888888"/>
                </a:solidFill>
                <a:latin typeface="Calibri"/>
                <a:cs typeface="Calibri"/>
              </a:rPr>
              <a:t>23</a:t>
            </a:r>
            <a:endParaRPr sz="1200">
              <a:latin typeface="Calibri"/>
              <a:cs typeface="Calibri"/>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146045" y="1128267"/>
            <a:ext cx="4852670" cy="1684020"/>
          </a:xfrm>
          <a:prstGeom prst="rect">
            <a:avLst/>
          </a:prstGeom>
        </p:spPr>
        <p:txBody>
          <a:bodyPr vert="horz" wrap="square" lIns="0" tIns="12700" rIns="0" bIns="0" rtlCol="0">
            <a:spAutoFit/>
          </a:bodyPr>
          <a:lstStyle/>
          <a:p>
            <a:pPr algn="ctr">
              <a:lnSpc>
                <a:spcPct val="100000"/>
              </a:lnSpc>
              <a:spcBef>
                <a:spcPts val="100"/>
              </a:spcBef>
            </a:pPr>
            <a:r>
              <a:rPr sz="3200" b="1" dirty="0">
                <a:solidFill>
                  <a:srgbClr val="0000C2"/>
                </a:solidFill>
                <a:latin typeface="Arial"/>
                <a:cs typeface="Arial"/>
              </a:rPr>
              <a:t>Post</a:t>
            </a:r>
            <a:r>
              <a:rPr sz="3200" b="1" spc="-45" dirty="0">
                <a:solidFill>
                  <a:srgbClr val="0000C2"/>
                </a:solidFill>
                <a:latin typeface="Arial"/>
                <a:cs typeface="Arial"/>
              </a:rPr>
              <a:t> </a:t>
            </a:r>
            <a:r>
              <a:rPr sz="3200" b="1" dirty="0">
                <a:solidFill>
                  <a:srgbClr val="0000C2"/>
                </a:solidFill>
                <a:latin typeface="Arial"/>
                <a:cs typeface="Arial"/>
              </a:rPr>
              <a:t>Retirement</a:t>
            </a:r>
            <a:r>
              <a:rPr sz="3200" b="1" spc="-25" dirty="0">
                <a:solidFill>
                  <a:srgbClr val="0000C2"/>
                </a:solidFill>
                <a:latin typeface="Arial"/>
                <a:cs typeface="Arial"/>
              </a:rPr>
              <a:t> </a:t>
            </a:r>
            <a:r>
              <a:rPr sz="3200" b="1" spc="-10" dirty="0">
                <a:solidFill>
                  <a:srgbClr val="0000C2"/>
                </a:solidFill>
                <a:latin typeface="Arial"/>
                <a:cs typeface="Arial"/>
              </a:rPr>
              <a:t>Benefits</a:t>
            </a:r>
            <a:endParaRPr sz="3200">
              <a:latin typeface="Arial"/>
              <a:cs typeface="Arial"/>
            </a:endParaRPr>
          </a:p>
          <a:p>
            <a:pPr>
              <a:lnSpc>
                <a:spcPct val="100000"/>
              </a:lnSpc>
              <a:spcBef>
                <a:spcPts val="30"/>
              </a:spcBef>
            </a:pPr>
            <a:endParaRPr sz="4650">
              <a:latin typeface="Arial"/>
              <a:cs typeface="Arial"/>
            </a:endParaRPr>
          </a:p>
          <a:p>
            <a:pPr algn="ctr">
              <a:lnSpc>
                <a:spcPct val="100000"/>
              </a:lnSpc>
            </a:pPr>
            <a:r>
              <a:rPr sz="3200" spc="-10" dirty="0">
                <a:solidFill>
                  <a:srgbClr val="0000C2"/>
                </a:solidFill>
                <a:latin typeface="Arial"/>
                <a:cs typeface="Arial"/>
              </a:rPr>
              <a:t>Medical/Dental</a:t>
            </a:r>
            <a:r>
              <a:rPr sz="3200" spc="-155" dirty="0">
                <a:solidFill>
                  <a:srgbClr val="0000C2"/>
                </a:solidFill>
                <a:latin typeface="Arial"/>
                <a:cs typeface="Arial"/>
              </a:rPr>
              <a:t> </a:t>
            </a:r>
            <a:r>
              <a:rPr sz="3200" spc="-10" dirty="0">
                <a:solidFill>
                  <a:srgbClr val="0000C2"/>
                </a:solidFill>
                <a:latin typeface="Arial"/>
                <a:cs typeface="Arial"/>
              </a:rPr>
              <a:t>Benefits</a:t>
            </a:r>
            <a:endParaRPr sz="3200">
              <a:latin typeface="Arial"/>
              <a:cs typeface="Arial"/>
            </a:endParaRPr>
          </a:p>
        </p:txBody>
      </p:sp>
      <p:sp>
        <p:nvSpPr>
          <p:cNvPr id="3" name="object 3"/>
          <p:cNvSpPr txBox="1"/>
          <p:nvPr/>
        </p:nvSpPr>
        <p:spPr>
          <a:xfrm>
            <a:off x="8427719" y="6242811"/>
            <a:ext cx="179705" cy="208279"/>
          </a:xfrm>
          <a:prstGeom prst="rect">
            <a:avLst/>
          </a:prstGeom>
        </p:spPr>
        <p:txBody>
          <a:bodyPr vert="horz" wrap="square" lIns="0" tIns="12700" rIns="0" bIns="0" rtlCol="0">
            <a:spAutoFit/>
          </a:bodyPr>
          <a:lstStyle/>
          <a:p>
            <a:pPr marL="12700">
              <a:lnSpc>
                <a:spcPct val="100000"/>
              </a:lnSpc>
              <a:spcBef>
                <a:spcPts val="100"/>
              </a:spcBef>
            </a:pPr>
            <a:r>
              <a:rPr sz="1200" spc="-25" dirty="0">
                <a:solidFill>
                  <a:srgbClr val="888888"/>
                </a:solidFill>
                <a:latin typeface="Calibri"/>
                <a:cs typeface="Calibri"/>
              </a:rPr>
              <a:t>24</a:t>
            </a:r>
            <a:endParaRPr sz="1200">
              <a:latin typeface="Calibri"/>
              <a:cs typeface="Calibri"/>
            </a:endParaRPr>
          </a:p>
        </p:txBody>
      </p:sp>
      <p:pic>
        <p:nvPicPr>
          <p:cNvPr id="4" name="object 4"/>
          <p:cNvPicPr/>
          <p:nvPr/>
        </p:nvPicPr>
        <p:blipFill>
          <a:blip r:embed="rId2" cstate="print"/>
          <a:stretch>
            <a:fillRect/>
          </a:stretch>
        </p:blipFill>
        <p:spPr>
          <a:xfrm>
            <a:off x="2895600" y="3200400"/>
            <a:ext cx="3333750" cy="2181606"/>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16939" y="978408"/>
            <a:ext cx="7543165" cy="4474302"/>
          </a:xfrm>
          <a:prstGeom prst="rect">
            <a:avLst/>
          </a:prstGeom>
        </p:spPr>
        <p:txBody>
          <a:bodyPr vert="horz" wrap="square" lIns="0" tIns="54610" rIns="0" bIns="0" rtlCol="0">
            <a:spAutoFit/>
          </a:bodyPr>
          <a:lstStyle/>
          <a:p>
            <a:pPr marL="357505" marR="19685" indent="-345440">
              <a:lnSpc>
                <a:spcPts val="2590"/>
              </a:lnSpc>
              <a:spcBef>
                <a:spcPts val="430"/>
              </a:spcBef>
              <a:buClr>
                <a:srgbClr val="000080"/>
              </a:buClr>
              <a:buSzPct val="45833"/>
              <a:buFont typeface="Wingdings"/>
              <a:buChar char=""/>
              <a:tabLst>
                <a:tab pos="357505" algn="l"/>
              </a:tabLst>
            </a:pPr>
            <a:r>
              <a:rPr sz="2400" b="1" dirty="0">
                <a:solidFill>
                  <a:srgbClr val="001F5F"/>
                </a:solidFill>
                <a:latin typeface="Arial"/>
                <a:cs typeface="Arial"/>
              </a:rPr>
              <a:t>Associates</a:t>
            </a:r>
            <a:r>
              <a:rPr sz="2400" b="1" spc="-20" dirty="0">
                <a:solidFill>
                  <a:srgbClr val="001F5F"/>
                </a:solidFill>
                <a:latin typeface="Arial"/>
                <a:cs typeface="Arial"/>
              </a:rPr>
              <a:t> </a:t>
            </a:r>
            <a:r>
              <a:rPr sz="2400" b="1" dirty="0">
                <a:solidFill>
                  <a:srgbClr val="001F5F"/>
                </a:solidFill>
                <a:latin typeface="Arial"/>
                <a:cs typeface="Arial"/>
              </a:rPr>
              <a:t>are</a:t>
            </a:r>
            <a:r>
              <a:rPr sz="2400" b="1" spc="-20" dirty="0">
                <a:solidFill>
                  <a:srgbClr val="001F5F"/>
                </a:solidFill>
                <a:latin typeface="Arial"/>
                <a:cs typeface="Arial"/>
              </a:rPr>
              <a:t> </a:t>
            </a:r>
            <a:r>
              <a:rPr sz="2400" b="1" dirty="0">
                <a:solidFill>
                  <a:srgbClr val="001F5F"/>
                </a:solidFill>
                <a:latin typeface="Arial"/>
                <a:cs typeface="Arial"/>
              </a:rPr>
              <a:t>eligible</a:t>
            </a:r>
            <a:r>
              <a:rPr sz="2400" b="1" spc="-45" dirty="0">
                <a:solidFill>
                  <a:srgbClr val="001F5F"/>
                </a:solidFill>
                <a:latin typeface="Arial"/>
                <a:cs typeface="Arial"/>
              </a:rPr>
              <a:t> </a:t>
            </a:r>
            <a:r>
              <a:rPr sz="2400" b="1" dirty="0">
                <a:solidFill>
                  <a:srgbClr val="001F5F"/>
                </a:solidFill>
                <a:latin typeface="Arial"/>
                <a:cs typeface="Arial"/>
              </a:rPr>
              <a:t>to</a:t>
            </a:r>
            <a:r>
              <a:rPr sz="2400" b="1" spc="-35" dirty="0">
                <a:solidFill>
                  <a:srgbClr val="001F5F"/>
                </a:solidFill>
                <a:latin typeface="Arial"/>
                <a:cs typeface="Arial"/>
              </a:rPr>
              <a:t> </a:t>
            </a:r>
            <a:r>
              <a:rPr sz="2400" b="1" dirty="0">
                <a:solidFill>
                  <a:srgbClr val="001F5F"/>
                </a:solidFill>
                <a:latin typeface="Arial"/>
                <a:cs typeface="Arial"/>
              </a:rPr>
              <a:t>continue</a:t>
            </a:r>
            <a:r>
              <a:rPr sz="2400" b="1" spc="-25" dirty="0">
                <a:solidFill>
                  <a:srgbClr val="001F5F"/>
                </a:solidFill>
                <a:latin typeface="Arial"/>
                <a:cs typeface="Arial"/>
              </a:rPr>
              <a:t> </a:t>
            </a:r>
            <a:r>
              <a:rPr sz="2400" b="1" spc="-10" dirty="0">
                <a:solidFill>
                  <a:srgbClr val="001F5F"/>
                </a:solidFill>
                <a:latin typeface="Arial"/>
                <a:cs typeface="Arial"/>
              </a:rPr>
              <a:t>participation </a:t>
            </a:r>
            <a:r>
              <a:rPr sz="2400" b="1" dirty="0">
                <a:solidFill>
                  <a:srgbClr val="001F5F"/>
                </a:solidFill>
                <a:latin typeface="Arial"/>
                <a:cs typeface="Arial"/>
              </a:rPr>
              <a:t>in</a:t>
            </a:r>
            <a:r>
              <a:rPr sz="2400" b="1" spc="-35" dirty="0">
                <a:solidFill>
                  <a:srgbClr val="001F5F"/>
                </a:solidFill>
                <a:latin typeface="Arial"/>
                <a:cs typeface="Arial"/>
              </a:rPr>
              <a:t> </a:t>
            </a:r>
            <a:r>
              <a:rPr sz="2400" b="1" dirty="0">
                <a:solidFill>
                  <a:srgbClr val="001F5F"/>
                </a:solidFill>
                <a:latin typeface="Arial"/>
                <a:cs typeface="Arial"/>
              </a:rPr>
              <a:t>the</a:t>
            </a:r>
            <a:r>
              <a:rPr sz="2400" b="1" spc="-20" dirty="0">
                <a:solidFill>
                  <a:srgbClr val="001F5F"/>
                </a:solidFill>
                <a:latin typeface="Arial"/>
                <a:cs typeface="Arial"/>
              </a:rPr>
              <a:t> </a:t>
            </a:r>
            <a:r>
              <a:rPr sz="2400" b="1" dirty="0">
                <a:solidFill>
                  <a:srgbClr val="001F5F"/>
                </a:solidFill>
                <a:latin typeface="Arial"/>
                <a:cs typeface="Arial"/>
              </a:rPr>
              <a:t>Medical</a:t>
            </a:r>
            <a:r>
              <a:rPr sz="2400" b="1" spc="-5" dirty="0">
                <a:solidFill>
                  <a:srgbClr val="001F5F"/>
                </a:solidFill>
                <a:latin typeface="Arial"/>
                <a:cs typeface="Arial"/>
              </a:rPr>
              <a:t> </a:t>
            </a:r>
            <a:r>
              <a:rPr sz="2400" b="1" dirty="0">
                <a:solidFill>
                  <a:srgbClr val="001F5F"/>
                </a:solidFill>
                <a:latin typeface="Arial"/>
                <a:cs typeface="Arial"/>
              </a:rPr>
              <a:t>Plan</a:t>
            </a:r>
            <a:r>
              <a:rPr sz="2400" b="1" spc="-25" dirty="0">
                <a:solidFill>
                  <a:srgbClr val="001F5F"/>
                </a:solidFill>
                <a:latin typeface="Arial"/>
                <a:cs typeface="Arial"/>
              </a:rPr>
              <a:t> </a:t>
            </a:r>
            <a:r>
              <a:rPr sz="2400" b="1" dirty="0">
                <a:solidFill>
                  <a:srgbClr val="001F5F"/>
                </a:solidFill>
                <a:latin typeface="Arial"/>
                <a:cs typeface="Arial"/>
              </a:rPr>
              <a:t>at</a:t>
            </a:r>
            <a:r>
              <a:rPr sz="2400" b="1" spc="-10" dirty="0">
                <a:solidFill>
                  <a:srgbClr val="001F5F"/>
                </a:solidFill>
                <a:latin typeface="Arial"/>
                <a:cs typeface="Arial"/>
              </a:rPr>
              <a:t> </a:t>
            </a:r>
            <a:r>
              <a:rPr sz="2400" b="1" dirty="0">
                <a:solidFill>
                  <a:srgbClr val="001F5F"/>
                </a:solidFill>
                <a:latin typeface="Arial"/>
                <a:cs typeface="Arial"/>
              </a:rPr>
              <a:t>retirement,</a:t>
            </a:r>
            <a:r>
              <a:rPr sz="2400" b="1" spc="-5" dirty="0">
                <a:solidFill>
                  <a:srgbClr val="001F5F"/>
                </a:solidFill>
                <a:latin typeface="Arial"/>
                <a:cs typeface="Arial"/>
              </a:rPr>
              <a:t> </a:t>
            </a:r>
            <a:r>
              <a:rPr sz="2400" b="1" dirty="0">
                <a:solidFill>
                  <a:srgbClr val="001F5F"/>
                </a:solidFill>
                <a:latin typeface="Arial"/>
                <a:cs typeface="Arial"/>
              </a:rPr>
              <a:t>and</a:t>
            </a:r>
            <a:r>
              <a:rPr sz="2400" b="1" spc="-10" dirty="0">
                <a:solidFill>
                  <a:srgbClr val="001F5F"/>
                </a:solidFill>
                <a:latin typeface="Arial"/>
                <a:cs typeface="Arial"/>
              </a:rPr>
              <a:t> </a:t>
            </a:r>
            <a:r>
              <a:rPr sz="2400" b="1" dirty="0">
                <a:solidFill>
                  <a:srgbClr val="001F5F"/>
                </a:solidFill>
                <a:latin typeface="Arial"/>
                <a:cs typeface="Arial"/>
              </a:rPr>
              <a:t>beyond</a:t>
            </a:r>
            <a:r>
              <a:rPr sz="2400" b="1" spc="-5" dirty="0">
                <a:solidFill>
                  <a:srgbClr val="001F5F"/>
                </a:solidFill>
                <a:latin typeface="Arial"/>
                <a:cs typeface="Arial"/>
              </a:rPr>
              <a:t> </a:t>
            </a:r>
            <a:r>
              <a:rPr sz="2400" b="1" spc="-25" dirty="0">
                <a:solidFill>
                  <a:srgbClr val="001F5F"/>
                </a:solidFill>
                <a:latin typeface="Arial"/>
                <a:cs typeface="Arial"/>
              </a:rPr>
              <a:t>age </a:t>
            </a:r>
            <a:r>
              <a:rPr sz="2400" b="1" dirty="0">
                <a:solidFill>
                  <a:srgbClr val="001F5F"/>
                </a:solidFill>
                <a:latin typeface="Arial"/>
                <a:cs typeface="Arial"/>
              </a:rPr>
              <a:t>65,</a:t>
            </a:r>
            <a:r>
              <a:rPr sz="2400" b="1" spc="-20" dirty="0">
                <a:solidFill>
                  <a:srgbClr val="001F5F"/>
                </a:solidFill>
                <a:latin typeface="Arial"/>
                <a:cs typeface="Arial"/>
              </a:rPr>
              <a:t> </a:t>
            </a:r>
            <a:r>
              <a:rPr sz="2400" b="1" dirty="0">
                <a:solidFill>
                  <a:srgbClr val="001F5F"/>
                </a:solidFill>
                <a:latin typeface="Arial"/>
                <a:cs typeface="Arial"/>
              </a:rPr>
              <a:t>if</a:t>
            </a:r>
            <a:r>
              <a:rPr sz="2400" b="1" spc="-20" dirty="0">
                <a:solidFill>
                  <a:srgbClr val="001F5F"/>
                </a:solidFill>
                <a:latin typeface="Arial"/>
                <a:cs typeface="Arial"/>
              </a:rPr>
              <a:t> </a:t>
            </a:r>
            <a:r>
              <a:rPr sz="2400" b="1" dirty="0">
                <a:solidFill>
                  <a:srgbClr val="001F5F"/>
                </a:solidFill>
                <a:latin typeface="Arial"/>
                <a:cs typeface="Arial"/>
              </a:rPr>
              <a:t>they</a:t>
            </a:r>
            <a:r>
              <a:rPr sz="2400" b="1" spc="-15" dirty="0">
                <a:solidFill>
                  <a:srgbClr val="001F5F"/>
                </a:solidFill>
                <a:latin typeface="Arial"/>
                <a:cs typeface="Arial"/>
              </a:rPr>
              <a:t> </a:t>
            </a:r>
            <a:r>
              <a:rPr sz="2400" b="1" dirty="0">
                <a:solidFill>
                  <a:srgbClr val="001F5F"/>
                </a:solidFill>
                <a:latin typeface="Arial"/>
                <a:cs typeface="Arial"/>
              </a:rPr>
              <a:t>meet the</a:t>
            </a:r>
            <a:r>
              <a:rPr sz="2400" b="1" spc="-15" dirty="0">
                <a:solidFill>
                  <a:srgbClr val="001F5F"/>
                </a:solidFill>
                <a:latin typeface="Arial"/>
                <a:cs typeface="Arial"/>
              </a:rPr>
              <a:t> </a:t>
            </a:r>
            <a:r>
              <a:rPr sz="2400" b="1" dirty="0">
                <a:solidFill>
                  <a:srgbClr val="001F5F"/>
                </a:solidFill>
                <a:latin typeface="Arial"/>
                <a:cs typeface="Arial"/>
              </a:rPr>
              <a:t>following</a:t>
            </a:r>
            <a:r>
              <a:rPr sz="2400" b="1" spc="-40" dirty="0">
                <a:solidFill>
                  <a:srgbClr val="001F5F"/>
                </a:solidFill>
                <a:latin typeface="Arial"/>
                <a:cs typeface="Arial"/>
              </a:rPr>
              <a:t> </a:t>
            </a:r>
            <a:r>
              <a:rPr sz="2400" b="1" dirty="0">
                <a:solidFill>
                  <a:srgbClr val="001F5F"/>
                </a:solidFill>
                <a:latin typeface="Arial"/>
                <a:cs typeface="Arial"/>
              </a:rPr>
              <a:t>three</a:t>
            </a:r>
            <a:r>
              <a:rPr sz="2400" b="1" spc="-5" dirty="0">
                <a:solidFill>
                  <a:srgbClr val="001F5F"/>
                </a:solidFill>
                <a:latin typeface="Arial"/>
                <a:cs typeface="Arial"/>
              </a:rPr>
              <a:t> </a:t>
            </a:r>
            <a:r>
              <a:rPr sz="2400" b="1" spc="-10" dirty="0">
                <a:solidFill>
                  <a:srgbClr val="001F5F"/>
                </a:solidFill>
                <a:latin typeface="Arial"/>
                <a:cs typeface="Arial"/>
              </a:rPr>
              <a:t>conditions:</a:t>
            </a:r>
            <a:endParaRPr sz="2400" dirty="0">
              <a:latin typeface="Arial"/>
              <a:cs typeface="Arial"/>
            </a:endParaRPr>
          </a:p>
          <a:p>
            <a:pPr marL="293370" indent="-280670">
              <a:lnSpc>
                <a:spcPct val="100000"/>
              </a:lnSpc>
              <a:spcBef>
                <a:spcPts val="2415"/>
              </a:spcBef>
              <a:buSzPct val="83333"/>
              <a:buAutoNum type="arabicPeriod"/>
              <a:tabLst>
                <a:tab pos="293370" algn="l"/>
              </a:tabLst>
            </a:pPr>
            <a:r>
              <a:rPr sz="2400" dirty="0">
                <a:solidFill>
                  <a:srgbClr val="001F5F"/>
                </a:solidFill>
                <a:latin typeface="Arial"/>
                <a:cs typeface="Arial"/>
              </a:rPr>
              <a:t>Enrolled</a:t>
            </a:r>
            <a:r>
              <a:rPr sz="2400" spc="-20" dirty="0">
                <a:solidFill>
                  <a:srgbClr val="001F5F"/>
                </a:solidFill>
                <a:latin typeface="Arial"/>
                <a:cs typeface="Arial"/>
              </a:rPr>
              <a:t> </a:t>
            </a:r>
            <a:r>
              <a:rPr sz="2400" dirty="0">
                <a:solidFill>
                  <a:srgbClr val="001F5F"/>
                </a:solidFill>
                <a:latin typeface="Arial"/>
                <a:cs typeface="Arial"/>
              </a:rPr>
              <a:t>in</a:t>
            </a:r>
            <a:r>
              <a:rPr sz="2400" spc="-15" dirty="0">
                <a:solidFill>
                  <a:srgbClr val="001F5F"/>
                </a:solidFill>
                <a:latin typeface="Arial"/>
                <a:cs typeface="Arial"/>
              </a:rPr>
              <a:t> </a:t>
            </a:r>
            <a:r>
              <a:rPr sz="2400" dirty="0">
                <a:solidFill>
                  <a:srgbClr val="001F5F"/>
                </a:solidFill>
                <a:latin typeface="Arial"/>
                <a:cs typeface="Arial"/>
              </a:rPr>
              <a:t>the</a:t>
            </a:r>
            <a:r>
              <a:rPr sz="2400" spc="-15" dirty="0">
                <a:solidFill>
                  <a:srgbClr val="001F5F"/>
                </a:solidFill>
                <a:latin typeface="Arial"/>
                <a:cs typeface="Arial"/>
              </a:rPr>
              <a:t> </a:t>
            </a:r>
            <a:r>
              <a:rPr sz="2400" dirty="0">
                <a:solidFill>
                  <a:srgbClr val="001F5F"/>
                </a:solidFill>
                <a:latin typeface="Arial"/>
                <a:cs typeface="Arial"/>
              </a:rPr>
              <a:t>Plan</a:t>
            </a:r>
            <a:r>
              <a:rPr sz="2400" spc="-15" dirty="0">
                <a:solidFill>
                  <a:srgbClr val="001F5F"/>
                </a:solidFill>
                <a:latin typeface="Arial"/>
                <a:cs typeface="Arial"/>
              </a:rPr>
              <a:t> </a:t>
            </a:r>
            <a:r>
              <a:rPr sz="2400" dirty="0">
                <a:solidFill>
                  <a:srgbClr val="001F5F"/>
                </a:solidFill>
                <a:latin typeface="Arial"/>
                <a:cs typeface="Arial"/>
              </a:rPr>
              <a:t>on</a:t>
            </a:r>
            <a:r>
              <a:rPr sz="2400" spc="-15" dirty="0">
                <a:solidFill>
                  <a:srgbClr val="001F5F"/>
                </a:solidFill>
                <a:latin typeface="Arial"/>
                <a:cs typeface="Arial"/>
              </a:rPr>
              <a:t> </a:t>
            </a:r>
            <a:r>
              <a:rPr sz="2400" dirty="0">
                <a:solidFill>
                  <a:srgbClr val="001F5F"/>
                </a:solidFill>
                <a:latin typeface="Arial"/>
                <a:cs typeface="Arial"/>
              </a:rPr>
              <a:t>the</a:t>
            </a:r>
            <a:r>
              <a:rPr sz="2400" spc="-15" dirty="0">
                <a:solidFill>
                  <a:srgbClr val="001F5F"/>
                </a:solidFill>
                <a:latin typeface="Arial"/>
                <a:cs typeface="Arial"/>
              </a:rPr>
              <a:t> </a:t>
            </a:r>
            <a:r>
              <a:rPr sz="2400" dirty="0">
                <a:solidFill>
                  <a:srgbClr val="001F5F"/>
                </a:solidFill>
                <a:latin typeface="Arial"/>
                <a:cs typeface="Arial"/>
              </a:rPr>
              <a:t>day</a:t>
            </a:r>
            <a:r>
              <a:rPr sz="2400" spc="-15" dirty="0">
                <a:solidFill>
                  <a:srgbClr val="001F5F"/>
                </a:solidFill>
                <a:latin typeface="Arial"/>
                <a:cs typeface="Arial"/>
              </a:rPr>
              <a:t> </a:t>
            </a:r>
            <a:r>
              <a:rPr sz="2400" dirty="0">
                <a:solidFill>
                  <a:srgbClr val="001F5F"/>
                </a:solidFill>
                <a:latin typeface="Arial"/>
                <a:cs typeface="Arial"/>
              </a:rPr>
              <a:t>before</a:t>
            </a:r>
            <a:r>
              <a:rPr sz="2400" spc="-10" dirty="0">
                <a:solidFill>
                  <a:srgbClr val="001F5F"/>
                </a:solidFill>
                <a:latin typeface="Arial"/>
                <a:cs typeface="Arial"/>
              </a:rPr>
              <a:t> </a:t>
            </a:r>
            <a:r>
              <a:rPr sz="2400" dirty="0">
                <a:solidFill>
                  <a:srgbClr val="001F5F"/>
                </a:solidFill>
                <a:latin typeface="Arial"/>
                <a:cs typeface="Arial"/>
              </a:rPr>
              <a:t>retirement</a:t>
            </a:r>
            <a:r>
              <a:rPr sz="2400" spc="-5" dirty="0">
                <a:solidFill>
                  <a:srgbClr val="001F5F"/>
                </a:solidFill>
                <a:latin typeface="Arial"/>
                <a:cs typeface="Arial"/>
              </a:rPr>
              <a:t> </a:t>
            </a:r>
            <a:r>
              <a:rPr sz="2400" spc="-20" dirty="0">
                <a:solidFill>
                  <a:srgbClr val="001F5F"/>
                </a:solidFill>
                <a:latin typeface="Arial"/>
                <a:cs typeface="Arial"/>
              </a:rPr>
              <a:t>and,</a:t>
            </a:r>
            <a:endParaRPr sz="2400" dirty="0">
              <a:latin typeface="Arial"/>
              <a:cs typeface="Arial"/>
            </a:endParaRPr>
          </a:p>
          <a:p>
            <a:pPr>
              <a:lnSpc>
                <a:spcPct val="100000"/>
              </a:lnSpc>
              <a:spcBef>
                <a:spcPts val="45"/>
              </a:spcBef>
              <a:buAutoNum type="arabicPeriod"/>
            </a:pPr>
            <a:endParaRPr sz="2750" dirty="0">
              <a:latin typeface="Arial"/>
              <a:cs typeface="Arial"/>
            </a:endParaRPr>
          </a:p>
          <a:p>
            <a:pPr marL="356235" marR="262890" indent="-344170">
              <a:lnSpc>
                <a:spcPts val="2590"/>
              </a:lnSpc>
              <a:buAutoNum type="arabicPeriod"/>
              <a:tabLst>
                <a:tab pos="357505" algn="l"/>
              </a:tabLst>
            </a:pPr>
            <a:r>
              <a:rPr sz="2400" dirty="0">
                <a:solidFill>
                  <a:srgbClr val="001F5F"/>
                </a:solidFill>
                <a:latin typeface="Arial"/>
                <a:cs typeface="Arial"/>
              </a:rPr>
              <a:t>Have</a:t>
            </a:r>
            <a:r>
              <a:rPr sz="2400" spc="-30" dirty="0">
                <a:solidFill>
                  <a:srgbClr val="001F5F"/>
                </a:solidFill>
                <a:latin typeface="Arial"/>
                <a:cs typeface="Arial"/>
              </a:rPr>
              <a:t> </a:t>
            </a:r>
            <a:r>
              <a:rPr sz="2400" dirty="0">
                <a:solidFill>
                  <a:srgbClr val="001F5F"/>
                </a:solidFill>
                <a:latin typeface="Arial"/>
                <a:cs typeface="Arial"/>
              </a:rPr>
              <a:t>15</a:t>
            </a:r>
            <a:r>
              <a:rPr sz="2400" spc="-25" dirty="0">
                <a:solidFill>
                  <a:srgbClr val="001F5F"/>
                </a:solidFill>
                <a:latin typeface="Arial"/>
                <a:cs typeface="Arial"/>
              </a:rPr>
              <a:t> </a:t>
            </a:r>
            <a:r>
              <a:rPr sz="2400" dirty="0">
                <a:solidFill>
                  <a:srgbClr val="001F5F"/>
                </a:solidFill>
                <a:latin typeface="Arial"/>
                <a:cs typeface="Arial"/>
              </a:rPr>
              <a:t>years</a:t>
            </a:r>
            <a:r>
              <a:rPr sz="2400" spc="-25" dirty="0">
                <a:solidFill>
                  <a:srgbClr val="001F5F"/>
                </a:solidFill>
                <a:latin typeface="Arial"/>
                <a:cs typeface="Arial"/>
              </a:rPr>
              <a:t> </a:t>
            </a:r>
            <a:r>
              <a:rPr sz="2400" dirty="0">
                <a:solidFill>
                  <a:srgbClr val="001F5F"/>
                </a:solidFill>
                <a:latin typeface="Arial"/>
                <a:cs typeface="Arial"/>
              </a:rPr>
              <a:t>accumulated</a:t>
            </a:r>
            <a:r>
              <a:rPr sz="2400" spc="-15" dirty="0">
                <a:solidFill>
                  <a:srgbClr val="001F5F"/>
                </a:solidFill>
                <a:latin typeface="Arial"/>
                <a:cs typeface="Arial"/>
              </a:rPr>
              <a:t> </a:t>
            </a:r>
            <a:r>
              <a:rPr sz="2400" dirty="0">
                <a:solidFill>
                  <a:srgbClr val="001F5F"/>
                </a:solidFill>
                <a:latin typeface="Arial"/>
                <a:cs typeface="Arial"/>
              </a:rPr>
              <a:t>participation in</a:t>
            </a:r>
            <a:r>
              <a:rPr sz="2400" spc="-30" dirty="0">
                <a:solidFill>
                  <a:srgbClr val="001F5F"/>
                </a:solidFill>
                <a:latin typeface="Arial"/>
                <a:cs typeface="Arial"/>
              </a:rPr>
              <a:t> </a:t>
            </a:r>
            <a:r>
              <a:rPr sz="2400" spc="-25" dirty="0">
                <a:solidFill>
                  <a:srgbClr val="001F5F"/>
                </a:solidFill>
                <a:latin typeface="Arial"/>
                <a:cs typeface="Arial"/>
              </a:rPr>
              <a:t>any 	</a:t>
            </a:r>
            <a:r>
              <a:rPr sz="2400" dirty="0">
                <a:solidFill>
                  <a:srgbClr val="001F5F"/>
                </a:solidFill>
                <a:latin typeface="Arial"/>
                <a:cs typeface="Arial"/>
              </a:rPr>
              <a:t>combination of</a:t>
            </a:r>
            <a:r>
              <a:rPr sz="2400" spc="-20" dirty="0">
                <a:solidFill>
                  <a:srgbClr val="001F5F"/>
                </a:solidFill>
                <a:latin typeface="Arial"/>
                <a:cs typeface="Arial"/>
              </a:rPr>
              <a:t> </a:t>
            </a:r>
            <a:r>
              <a:rPr sz="2400" dirty="0">
                <a:solidFill>
                  <a:srgbClr val="001F5F"/>
                </a:solidFill>
                <a:latin typeface="Arial"/>
                <a:cs typeface="Arial"/>
              </a:rPr>
              <a:t>DOD</a:t>
            </a:r>
            <a:r>
              <a:rPr sz="2400" spc="-25" dirty="0">
                <a:solidFill>
                  <a:srgbClr val="001F5F"/>
                </a:solidFill>
                <a:latin typeface="Arial"/>
                <a:cs typeface="Arial"/>
              </a:rPr>
              <a:t> </a:t>
            </a:r>
            <a:r>
              <a:rPr sz="2400" dirty="0">
                <a:solidFill>
                  <a:srgbClr val="001F5F"/>
                </a:solidFill>
                <a:latin typeface="Arial"/>
                <a:cs typeface="Arial"/>
              </a:rPr>
              <a:t>NAF</a:t>
            </a:r>
            <a:r>
              <a:rPr sz="2400" spc="-35" dirty="0">
                <a:solidFill>
                  <a:srgbClr val="001F5F"/>
                </a:solidFill>
                <a:latin typeface="Arial"/>
                <a:cs typeface="Arial"/>
              </a:rPr>
              <a:t> </a:t>
            </a:r>
            <a:r>
              <a:rPr sz="2400" dirty="0">
                <a:solidFill>
                  <a:srgbClr val="001F5F"/>
                </a:solidFill>
                <a:latin typeface="Arial"/>
                <a:cs typeface="Arial"/>
              </a:rPr>
              <a:t>Component health</a:t>
            </a:r>
            <a:r>
              <a:rPr sz="2400" spc="-10" dirty="0">
                <a:solidFill>
                  <a:srgbClr val="001F5F"/>
                </a:solidFill>
                <a:latin typeface="Arial"/>
                <a:cs typeface="Arial"/>
              </a:rPr>
              <a:t> plans.</a:t>
            </a:r>
            <a:endParaRPr sz="2400" dirty="0">
              <a:latin typeface="Arial"/>
              <a:cs typeface="Arial"/>
            </a:endParaRPr>
          </a:p>
          <a:p>
            <a:pPr>
              <a:lnSpc>
                <a:spcPct val="100000"/>
              </a:lnSpc>
              <a:spcBef>
                <a:spcPts val="10"/>
              </a:spcBef>
              <a:buAutoNum type="arabicPeriod"/>
            </a:pPr>
            <a:endParaRPr sz="3250" dirty="0">
              <a:latin typeface="Arial"/>
              <a:cs typeface="Arial"/>
            </a:endParaRPr>
          </a:p>
          <a:p>
            <a:pPr marL="357505" marR="390525" indent="-345440">
              <a:lnSpc>
                <a:spcPts val="2590"/>
              </a:lnSpc>
              <a:spcBef>
                <a:spcPts val="5"/>
              </a:spcBef>
              <a:buAutoNum type="arabicPeriod"/>
              <a:tabLst>
                <a:tab pos="357505" algn="l"/>
                <a:tab pos="434340" algn="l"/>
              </a:tabLst>
            </a:pPr>
            <a:r>
              <a:rPr sz="2400" dirty="0">
                <a:solidFill>
                  <a:srgbClr val="001F5F"/>
                </a:solidFill>
                <a:latin typeface="Arial"/>
                <a:cs typeface="Arial"/>
              </a:rPr>
              <a:t>	Receive</a:t>
            </a:r>
            <a:r>
              <a:rPr sz="2400" spc="-10" dirty="0">
                <a:solidFill>
                  <a:srgbClr val="001F5F"/>
                </a:solidFill>
                <a:latin typeface="Arial"/>
                <a:cs typeface="Arial"/>
              </a:rPr>
              <a:t> </a:t>
            </a:r>
            <a:r>
              <a:rPr sz="2400" dirty="0">
                <a:solidFill>
                  <a:srgbClr val="001F5F"/>
                </a:solidFill>
                <a:latin typeface="Arial"/>
                <a:cs typeface="Arial"/>
              </a:rPr>
              <a:t>an</a:t>
            </a:r>
            <a:r>
              <a:rPr sz="2400" spc="-20" dirty="0">
                <a:solidFill>
                  <a:srgbClr val="001F5F"/>
                </a:solidFill>
                <a:latin typeface="Arial"/>
                <a:cs typeface="Arial"/>
              </a:rPr>
              <a:t> </a:t>
            </a:r>
            <a:r>
              <a:rPr sz="2400" dirty="0">
                <a:solidFill>
                  <a:srgbClr val="001F5F"/>
                </a:solidFill>
                <a:latin typeface="Arial"/>
                <a:cs typeface="Arial"/>
              </a:rPr>
              <a:t>immediate</a:t>
            </a:r>
            <a:r>
              <a:rPr sz="2400" spc="-5" dirty="0">
                <a:solidFill>
                  <a:srgbClr val="001F5F"/>
                </a:solidFill>
                <a:latin typeface="Arial"/>
                <a:cs typeface="Arial"/>
              </a:rPr>
              <a:t> </a:t>
            </a:r>
            <a:r>
              <a:rPr sz="2400" dirty="0">
                <a:solidFill>
                  <a:srgbClr val="001F5F"/>
                </a:solidFill>
                <a:latin typeface="Arial"/>
                <a:cs typeface="Arial"/>
              </a:rPr>
              <a:t>annuity</a:t>
            </a:r>
            <a:r>
              <a:rPr sz="2400" spc="-5" dirty="0">
                <a:solidFill>
                  <a:srgbClr val="001F5F"/>
                </a:solidFill>
                <a:latin typeface="Arial"/>
                <a:cs typeface="Arial"/>
              </a:rPr>
              <a:t> </a:t>
            </a:r>
            <a:r>
              <a:rPr sz="2400" dirty="0">
                <a:solidFill>
                  <a:srgbClr val="001F5F"/>
                </a:solidFill>
                <a:latin typeface="Arial"/>
                <a:cs typeface="Arial"/>
              </a:rPr>
              <a:t>from</a:t>
            </a:r>
            <a:r>
              <a:rPr sz="2400" spc="-20" dirty="0">
                <a:solidFill>
                  <a:srgbClr val="001F5F"/>
                </a:solidFill>
                <a:latin typeface="Arial"/>
                <a:cs typeface="Arial"/>
              </a:rPr>
              <a:t> </a:t>
            </a:r>
            <a:r>
              <a:rPr sz="2400" dirty="0">
                <a:solidFill>
                  <a:srgbClr val="001F5F"/>
                </a:solidFill>
                <a:latin typeface="Arial"/>
                <a:cs typeface="Arial"/>
              </a:rPr>
              <a:t>the</a:t>
            </a:r>
            <a:r>
              <a:rPr sz="2400" spc="-25" dirty="0">
                <a:solidFill>
                  <a:srgbClr val="001F5F"/>
                </a:solidFill>
                <a:latin typeface="Arial"/>
                <a:cs typeface="Arial"/>
              </a:rPr>
              <a:t> </a:t>
            </a:r>
            <a:r>
              <a:rPr sz="2400" spc="-10" dirty="0">
                <a:solidFill>
                  <a:srgbClr val="001F5F"/>
                </a:solidFill>
                <a:latin typeface="Arial"/>
                <a:cs typeface="Arial"/>
              </a:rPr>
              <a:t>NEXCOM </a:t>
            </a:r>
            <a:r>
              <a:rPr sz="2400" dirty="0">
                <a:solidFill>
                  <a:srgbClr val="001F5F"/>
                </a:solidFill>
                <a:latin typeface="Arial"/>
                <a:cs typeface="Arial"/>
              </a:rPr>
              <a:t>Retirement</a:t>
            </a:r>
            <a:r>
              <a:rPr sz="2400" spc="-30" dirty="0">
                <a:solidFill>
                  <a:srgbClr val="001F5F"/>
                </a:solidFill>
                <a:latin typeface="Arial"/>
                <a:cs typeface="Arial"/>
              </a:rPr>
              <a:t> </a:t>
            </a:r>
            <a:r>
              <a:rPr sz="2400" spc="-10" dirty="0">
                <a:solidFill>
                  <a:srgbClr val="001F5F"/>
                </a:solidFill>
                <a:latin typeface="Arial"/>
                <a:cs typeface="Arial"/>
              </a:rPr>
              <a:t>Plan.</a:t>
            </a:r>
            <a:endParaRPr sz="2400" dirty="0">
              <a:latin typeface="Arial"/>
              <a:cs typeface="Arial"/>
            </a:endParaRPr>
          </a:p>
          <a:p>
            <a:pPr>
              <a:lnSpc>
                <a:spcPct val="100000"/>
              </a:lnSpc>
              <a:spcBef>
                <a:spcPts val="30"/>
              </a:spcBef>
            </a:pPr>
            <a:endParaRPr sz="3150" dirty="0">
              <a:latin typeface="Arial"/>
              <a:cs typeface="Arial"/>
            </a:endParaRPr>
          </a:p>
        </p:txBody>
      </p:sp>
      <p:sp>
        <p:nvSpPr>
          <p:cNvPr id="3" name="object 3"/>
          <p:cNvSpPr txBox="1"/>
          <p:nvPr/>
        </p:nvSpPr>
        <p:spPr>
          <a:xfrm>
            <a:off x="8412480" y="6247383"/>
            <a:ext cx="194945" cy="208279"/>
          </a:xfrm>
          <a:prstGeom prst="rect">
            <a:avLst/>
          </a:prstGeom>
        </p:spPr>
        <p:txBody>
          <a:bodyPr vert="horz" wrap="square" lIns="0" tIns="12700" rIns="0" bIns="0" rtlCol="0">
            <a:spAutoFit/>
          </a:bodyPr>
          <a:lstStyle/>
          <a:p>
            <a:pPr marL="12700">
              <a:lnSpc>
                <a:spcPct val="100000"/>
              </a:lnSpc>
              <a:spcBef>
                <a:spcPts val="100"/>
              </a:spcBef>
            </a:pPr>
            <a:r>
              <a:rPr sz="1200" spc="-25" dirty="0">
                <a:solidFill>
                  <a:srgbClr val="888888"/>
                </a:solidFill>
                <a:latin typeface="Arial"/>
                <a:cs typeface="Arial"/>
              </a:rPr>
              <a:t>25</a:t>
            </a:r>
            <a:endParaRPr sz="1200">
              <a:latin typeface="Arial"/>
              <a:cs typeface="Arial"/>
            </a:endParaRPr>
          </a:p>
        </p:txBody>
      </p:sp>
      <p:sp>
        <p:nvSpPr>
          <p:cNvPr id="4" name="object 4"/>
          <p:cNvSpPr txBox="1"/>
          <p:nvPr/>
        </p:nvSpPr>
        <p:spPr>
          <a:xfrm>
            <a:off x="2415794" y="73406"/>
            <a:ext cx="5732780" cy="361315"/>
          </a:xfrm>
          <a:prstGeom prst="rect">
            <a:avLst/>
          </a:prstGeom>
        </p:spPr>
        <p:txBody>
          <a:bodyPr vert="horz" wrap="square" lIns="0" tIns="12700" rIns="0" bIns="0" rtlCol="0">
            <a:spAutoFit/>
          </a:bodyPr>
          <a:lstStyle/>
          <a:p>
            <a:pPr marL="12700">
              <a:lnSpc>
                <a:spcPct val="100000"/>
              </a:lnSpc>
              <a:spcBef>
                <a:spcPts val="100"/>
              </a:spcBef>
            </a:pPr>
            <a:r>
              <a:rPr sz="2200" b="1" spc="-10" dirty="0">
                <a:solidFill>
                  <a:srgbClr val="FFFFFF"/>
                </a:solidFill>
                <a:latin typeface="Arial"/>
                <a:cs typeface="Arial"/>
              </a:rPr>
              <a:t>Post-</a:t>
            </a:r>
            <a:r>
              <a:rPr sz="2200" b="1" dirty="0">
                <a:solidFill>
                  <a:srgbClr val="FFFFFF"/>
                </a:solidFill>
                <a:latin typeface="Arial"/>
                <a:cs typeface="Arial"/>
              </a:rPr>
              <a:t>Retirement</a:t>
            </a:r>
            <a:r>
              <a:rPr sz="2200" b="1" spc="-15" dirty="0">
                <a:solidFill>
                  <a:srgbClr val="FFFFFF"/>
                </a:solidFill>
                <a:latin typeface="Arial"/>
                <a:cs typeface="Arial"/>
              </a:rPr>
              <a:t> </a:t>
            </a:r>
            <a:r>
              <a:rPr sz="2200" b="1" dirty="0">
                <a:solidFill>
                  <a:srgbClr val="FFFFFF"/>
                </a:solidFill>
                <a:latin typeface="Arial"/>
                <a:cs typeface="Arial"/>
              </a:rPr>
              <a:t>Medical/Dental</a:t>
            </a:r>
            <a:r>
              <a:rPr sz="2200" b="1" spc="-10" dirty="0">
                <a:solidFill>
                  <a:srgbClr val="FFFFFF"/>
                </a:solidFill>
                <a:latin typeface="Arial"/>
                <a:cs typeface="Arial"/>
              </a:rPr>
              <a:t> Provisions</a:t>
            </a:r>
            <a:endParaRPr sz="2200" dirty="0">
              <a:latin typeface="Arial"/>
              <a:cs typeface="Aria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76200"/>
            <a:ext cx="6636638" cy="338554"/>
          </a:xfrm>
        </p:spPr>
        <p:txBody>
          <a:bodyPr/>
          <a:lstStyle/>
          <a:p>
            <a:r>
              <a:rPr lang="en-US" sz="2200" dirty="0" smtClean="0"/>
              <a:t>Post Retirement Medical Plan</a:t>
            </a:r>
            <a:endParaRPr lang="en-US" sz="2200" dirty="0"/>
          </a:p>
        </p:txBody>
      </p:sp>
      <p:sp>
        <p:nvSpPr>
          <p:cNvPr id="3" name="Text Placeholder 2"/>
          <p:cNvSpPr>
            <a:spLocks noGrp="1"/>
          </p:cNvSpPr>
          <p:nvPr>
            <p:ph type="body" idx="1"/>
          </p:nvPr>
        </p:nvSpPr>
        <p:spPr>
          <a:xfrm>
            <a:off x="533400" y="1219200"/>
            <a:ext cx="7924927" cy="4308872"/>
          </a:xfrm>
        </p:spPr>
        <p:txBody>
          <a:bodyPr/>
          <a:lstStyle/>
          <a:p>
            <a:pPr marL="342900" indent="-342900">
              <a:buFont typeface="Arial" panose="020B0604020202020204" pitchFamily="34" charset="0"/>
              <a:buChar char="•"/>
            </a:pPr>
            <a:r>
              <a:rPr lang="en-US" sz="2000" b="0" dirty="0"/>
              <a:t>CONUS retirees and family members age 65 and over have one medical plan option if they choose to stay with a DoD NAF medical plan. It's called the Medicare Advantage with Prescription Drug </a:t>
            </a:r>
            <a:r>
              <a:rPr lang="en-US" sz="2000" dirty="0">
                <a:solidFill>
                  <a:srgbClr val="7030A0"/>
                </a:solidFill>
              </a:rPr>
              <a:t>(MAPD) </a:t>
            </a:r>
            <a:r>
              <a:rPr lang="en-US" sz="2000" b="0" dirty="0"/>
              <a:t>plan. </a:t>
            </a:r>
            <a:endParaRPr lang="en-US" sz="2000" b="0" dirty="0" smtClean="0"/>
          </a:p>
          <a:p>
            <a:pPr marL="342900" indent="-342900">
              <a:buFont typeface="Arial" panose="020B0604020202020204" pitchFamily="34" charset="0"/>
              <a:buChar char="•"/>
            </a:pPr>
            <a:endParaRPr lang="en-US" sz="2000" b="0" dirty="0" smtClean="0"/>
          </a:p>
          <a:p>
            <a:pPr marL="342900" indent="-342900">
              <a:buFont typeface="Arial" panose="020B0604020202020204" pitchFamily="34" charset="0"/>
              <a:buChar char="•"/>
            </a:pPr>
            <a:r>
              <a:rPr lang="en-US" sz="2000" b="0" dirty="0" smtClean="0"/>
              <a:t>To </a:t>
            </a:r>
            <a:r>
              <a:rPr lang="en-US" sz="2000" b="0" dirty="0"/>
              <a:t>be enrolled in this plan, you must be retired, live in the U.S. and be enrolled in Medicare Parts A &amp; B. CONUS retirees must also provide the NEXCOM Benefits Department with Medicare ID numbers for themselves and their eligible dependents</a:t>
            </a:r>
            <a:r>
              <a:rPr lang="en-US" sz="2000" b="0" dirty="0" smtClean="0"/>
              <a:t>.</a:t>
            </a:r>
          </a:p>
          <a:p>
            <a:pPr marL="342900" indent="-342900">
              <a:buFont typeface="Arial" panose="020B0604020202020204" pitchFamily="34" charset="0"/>
              <a:buChar char="•"/>
            </a:pPr>
            <a:endParaRPr lang="en-US" sz="2000" b="0" dirty="0" smtClean="0"/>
          </a:p>
          <a:p>
            <a:pPr marL="342900" indent="-342900">
              <a:buFont typeface="Arial" panose="020B0604020202020204" pitchFamily="34" charset="0"/>
              <a:buChar char="•"/>
            </a:pPr>
            <a:r>
              <a:rPr lang="en-US" sz="2000" b="0" dirty="0" smtClean="0"/>
              <a:t> </a:t>
            </a:r>
            <a:r>
              <a:rPr lang="en-US" sz="2000" b="0" dirty="0"/>
              <a:t>NEXCOM shares the cost with retirees. Retirees and covered dependents under age 65, as well as retirees living overseas, will remain in their current DoD NAF medical plan. Learn more at </a:t>
            </a:r>
            <a:r>
              <a:rPr lang="en-US" sz="2000" dirty="0">
                <a:solidFill>
                  <a:srgbClr val="7030A0"/>
                </a:solidFill>
              </a:rPr>
              <a:t>nafhealthplans.com &gt; NAF retirees</a:t>
            </a:r>
            <a:r>
              <a:rPr lang="en-US" sz="2000" b="0" dirty="0"/>
              <a:t>.</a:t>
            </a:r>
          </a:p>
        </p:txBody>
      </p:sp>
    </p:spTree>
    <p:extLst>
      <p:ext uri="{BB962C8B-B14F-4D97-AF65-F5344CB8AC3E}">
        <p14:creationId xmlns:p14="http://schemas.microsoft.com/office/powerpoint/2010/main" val="5384088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8651" rIns="0" bIns="0" rtlCol="0">
            <a:spAutoFit/>
          </a:bodyPr>
          <a:lstStyle/>
          <a:p>
            <a:pPr marL="3764279">
              <a:lnSpc>
                <a:spcPct val="100000"/>
              </a:lnSpc>
              <a:spcBef>
                <a:spcPts val="95"/>
              </a:spcBef>
            </a:pPr>
            <a:r>
              <a:rPr dirty="0"/>
              <a:t>Life</a:t>
            </a:r>
            <a:r>
              <a:rPr spc="-90" dirty="0"/>
              <a:t> </a:t>
            </a:r>
            <a:r>
              <a:rPr spc="-10" dirty="0"/>
              <a:t>Insurance</a:t>
            </a:r>
          </a:p>
        </p:txBody>
      </p:sp>
      <p:sp>
        <p:nvSpPr>
          <p:cNvPr id="3" name="object 3"/>
          <p:cNvSpPr txBox="1"/>
          <p:nvPr/>
        </p:nvSpPr>
        <p:spPr>
          <a:xfrm>
            <a:off x="535940" y="1128267"/>
            <a:ext cx="7876540" cy="4246880"/>
          </a:xfrm>
          <a:prstGeom prst="rect">
            <a:avLst/>
          </a:prstGeom>
        </p:spPr>
        <p:txBody>
          <a:bodyPr vert="horz" wrap="square" lIns="0" tIns="12700" rIns="0" bIns="0" rtlCol="0">
            <a:spAutoFit/>
          </a:bodyPr>
          <a:lstStyle/>
          <a:p>
            <a:pPr marL="12700">
              <a:lnSpc>
                <a:spcPct val="100000"/>
              </a:lnSpc>
              <a:spcBef>
                <a:spcPts val="100"/>
              </a:spcBef>
            </a:pPr>
            <a:r>
              <a:rPr sz="3200" dirty="0">
                <a:solidFill>
                  <a:srgbClr val="1F487C"/>
                </a:solidFill>
                <a:latin typeface="Arial"/>
                <a:cs typeface="Arial"/>
              </a:rPr>
              <a:t>Post</a:t>
            </a:r>
            <a:r>
              <a:rPr sz="3200" spc="-40" dirty="0">
                <a:solidFill>
                  <a:srgbClr val="1F487C"/>
                </a:solidFill>
                <a:latin typeface="Arial"/>
                <a:cs typeface="Arial"/>
              </a:rPr>
              <a:t> </a:t>
            </a:r>
            <a:r>
              <a:rPr sz="3200" dirty="0">
                <a:solidFill>
                  <a:srgbClr val="1F487C"/>
                </a:solidFill>
                <a:latin typeface="Arial"/>
                <a:cs typeface="Arial"/>
              </a:rPr>
              <a:t>Retirement</a:t>
            </a:r>
            <a:r>
              <a:rPr sz="3200" spc="-40" dirty="0">
                <a:solidFill>
                  <a:srgbClr val="1F487C"/>
                </a:solidFill>
                <a:latin typeface="Arial"/>
                <a:cs typeface="Arial"/>
              </a:rPr>
              <a:t> </a:t>
            </a:r>
            <a:r>
              <a:rPr sz="3200" dirty="0">
                <a:solidFill>
                  <a:srgbClr val="1F487C"/>
                </a:solidFill>
                <a:latin typeface="Arial"/>
                <a:cs typeface="Arial"/>
              </a:rPr>
              <a:t>Life</a:t>
            </a:r>
            <a:r>
              <a:rPr sz="3200" spc="-40" dirty="0">
                <a:solidFill>
                  <a:srgbClr val="1F487C"/>
                </a:solidFill>
                <a:latin typeface="Arial"/>
                <a:cs typeface="Arial"/>
              </a:rPr>
              <a:t> </a:t>
            </a:r>
            <a:r>
              <a:rPr sz="3200" dirty="0">
                <a:solidFill>
                  <a:srgbClr val="1F487C"/>
                </a:solidFill>
                <a:latin typeface="Arial"/>
                <a:cs typeface="Arial"/>
              </a:rPr>
              <a:t>Insurance</a:t>
            </a:r>
            <a:r>
              <a:rPr sz="3200" spc="-55" dirty="0">
                <a:solidFill>
                  <a:srgbClr val="1F487C"/>
                </a:solidFill>
                <a:latin typeface="Arial"/>
                <a:cs typeface="Arial"/>
              </a:rPr>
              <a:t> </a:t>
            </a:r>
            <a:r>
              <a:rPr sz="3200" spc="-10" dirty="0">
                <a:solidFill>
                  <a:srgbClr val="1F487C"/>
                </a:solidFill>
                <a:latin typeface="Arial"/>
                <a:cs typeface="Arial"/>
              </a:rPr>
              <a:t>Benefit:</a:t>
            </a:r>
            <a:endParaRPr sz="3200">
              <a:latin typeface="Arial"/>
              <a:cs typeface="Arial"/>
            </a:endParaRPr>
          </a:p>
          <a:p>
            <a:pPr>
              <a:lnSpc>
                <a:spcPct val="100000"/>
              </a:lnSpc>
              <a:spcBef>
                <a:spcPts val="30"/>
              </a:spcBef>
            </a:pPr>
            <a:endParaRPr sz="4500">
              <a:latin typeface="Arial"/>
              <a:cs typeface="Arial"/>
            </a:endParaRPr>
          </a:p>
          <a:p>
            <a:pPr marL="355600" marR="5080" indent="-342900">
              <a:lnSpc>
                <a:spcPct val="100000"/>
              </a:lnSpc>
              <a:buChar char="•"/>
              <a:tabLst>
                <a:tab pos="355600" algn="l"/>
              </a:tabLst>
            </a:pPr>
            <a:r>
              <a:rPr sz="2400" dirty="0">
                <a:solidFill>
                  <a:srgbClr val="1F487C"/>
                </a:solidFill>
                <a:latin typeface="Arial"/>
                <a:cs typeface="Arial"/>
              </a:rPr>
              <a:t>If</a:t>
            </a:r>
            <a:r>
              <a:rPr sz="2400" spc="-30" dirty="0">
                <a:solidFill>
                  <a:srgbClr val="1F487C"/>
                </a:solidFill>
                <a:latin typeface="Arial"/>
                <a:cs typeface="Arial"/>
              </a:rPr>
              <a:t> </a:t>
            </a:r>
            <a:r>
              <a:rPr sz="2400" dirty="0">
                <a:solidFill>
                  <a:srgbClr val="1F487C"/>
                </a:solidFill>
                <a:latin typeface="Arial"/>
                <a:cs typeface="Arial"/>
              </a:rPr>
              <a:t>you</a:t>
            </a:r>
            <a:r>
              <a:rPr sz="2400" spc="-10" dirty="0">
                <a:solidFill>
                  <a:srgbClr val="1F487C"/>
                </a:solidFill>
                <a:latin typeface="Arial"/>
                <a:cs typeface="Arial"/>
              </a:rPr>
              <a:t> </a:t>
            </a:r>
            <a:r>
              <a:rPr sz="2400" dirty="0">
                <a:solidFill>
                  <a:srgbClr val="1F487C"/>
                </a:solidFill>
                <a:latin typeface="Arial"/>
                <a:cs typeface="Arial"/>
              </a:rPr>
              <a:t>are</a:t>
            </a:r>
            <a:r>
              <a:rPr sz="2400" spc="-10" dirty="0">
                <a:solidFill>
                  <a:srgbClr val="1F487C"/>
                </a:solidFill>
                <a:latin typeface="Arial"/>
                <a:cs typeface="Arial"/>
              </a:rPr>
              <a:t> </a:t>
            </a:r>
            <a:r>
              <a:rPr sz="2400" dirty="0">
                <a:solidFill>
                  <a:srgbClr val="1F487C"/>
                </a:solidFill>
                <a:latin typeface="Arial"/>
                <a:cs typeface="Arial"/>
              </a:rPr>
              <a:t>enrolled</a:t>
            </a:r>
            <a:r>
              <a:rPr sz="2400" spc="15" dirty="0">
                <a:solidFill>
                  <a:srgbClr val="1F487C"/>
                </a:solidFill>
                <a:latin typeface="Arial"/>
                <a:cs typeface="Arial"/>
              </a:rPr>
              <a:t> </a:t>
            </a:r>
            <a:r>
              <a:rPr sz="2400" dirty="0">
                <a:solidFill>
                  <a:srgbClr val="1F487C"/>
                </a:solidFill>
                <a:latin typeface="Arial"/>
                <a:cs typeface="Arial"/>
              </a:rPr>
              <a:t>in</a:t>
            </a:r>
            <a:r>
              <a:rPr sz="2400" spc="-15" dirty="0">
                <a:solidFill>
                  <a:srgbClr val="1F487C"/>
                </a:solidFill>
                <a:latin typeface="Arial"/>
                <a:cs typeface="Arial"/>
              </a:rPr>
              <a:t> </a:t>
            </a:r>
            <a:r>
              <a:rPr sz="2400" dirty="0">
                <a:solidFill>
                  <a:srgbClr val="1F487C"/>
                </a:solidFill>
                <a:latin typeface="Arial"/>
                <a:cs typeface="Arial"/>
              </a:rPr>
              <a:t>Basic</a:t>
            </a:r>
            <a:r>
              <a:rPr sz="2400" spc="-10" dirty="0">
                <a:solidFill>
                  <a:srgbClr val="1F487C"/>
                </a:solidFill>
                <a:latin typeface="Arial"/>
                <a:cs typeface="Arial"/>
              </a:rPr>
              <a:t> </a:t>
            </a:r>
            <a:r>
              <a:rPr sz="2400" dirty="0">
                <a:solidFill>
                  <a:srgbClr val="1F487C"/>
                </a:solidFill>
                <a:latin typeface="Arial"/>
                <a:cs typeface="Arial"/>
              </a:rPr>
              <a:t>Group</a:t>
            </a:r>
            <a:r>
              <a:rPr sz="2400" spc="-10" dirty="0">
                <a:solidFill>
                  <a:srgbClr val="1F487C"/>
                </a:solidFill>
                <a:latin typeface="Arial"/>
                <a:cs typeface="Arial"/>
              </a:rPr>
              <a:t> </a:t>
            </a:r>
            <a:r>
              <a:rPr sz="2400" dirty="0">
                <a:solidFill>
                  <a:srgbClr val="1F487C"/>
                </a:solidFill>
                <a:latin typeface="Arial"/>
                <a:cs typeface="Arial"/>
              </a:rPr>
              <a:t>Life</a:t>
            </a:r>
            <a:r>
              <a:rPr sz="2400" spc="-5" dirty="0">
                <a:solidFill>
                  <a:srgbClr val="1F487C"/>
                </a:solidFill>
                <a:latin typeface="Arial"/>
                <a:cs typeface="Arial"/>
              </a:rPr>
              <a:t> </a:t>
            </a:r>
            <a:r>
              <a:rPr sz="2400" dirty="0">
                <a:solidFill>
                  <a:srgbClr val="1F487C"/>
                </a:solidFill>
                <a:latin typeface="Arial"/>
                <a:cs typeface="Arial"/>
              </a:rPr>
              <a:t>(BGL)</a:t>
            </a:r>
            <a:r>
              <a:rPr sz="2400" spc="-10" dirty="0">
                <a:solidFill>
                  <a:srgbClr val="1F487C"/>
                </a:solidFill>
                <a:latin typeface="Arial"/>
                <a:cs typeface="Arial"/>
              </a:rPr>
              <a:t> </a:t>
            </a:r>
            <a:r>
              <a:rPr sz="2400" spc="-25" dirty="0">
                <a:solidFill>
                  <a:srgbClr val="1F487C"/>
                </a:solidFill>
                <a:latin typeface="Arial"/>
                <a:cs typeface="Arial"/>
              </a:rPr>
              <a:t>and </a:t>
            </a:r>
            <a:r>
              <a:rPr sz="2400" dirty="0">
                <a:solidFill>
                  <a:srgbClr val="1F487C"/>
                </a:solidFill>
                <a:latin typeface="Arial"/>
                <a:cs typeface="Arial"/>
              </a:rPr>
              <a:t>Optional</a:t>
            </a:r>
            <a:r>
              <a:rPr sz="2400" spc="-25" dirty="0">
                <a:solidFill>
                  <a:srgbClr val="1F487C"/>
                </a:solidFill>
                <a:latin typeface="Arial"/>
                <a:cs typeface="Arial"/>
              </a:rPr>
              <a:t> </a:t>
            </a:r>
            <a:r>
              <a:rPr sz="2400" dirty="0">
                <a:solidFill>
                  <a:srgbClr val="1F487C"/>
                </a:solidFill>
                <a:latin typeface="Arial"/>
                <a:cs typeface="Arial"/>
              </a:rPr>
              <a:t>Group</a:t>
            </a:r>
            <a:r>
              <a:rPr sz="2400" spc="-25" dirty="0">
                <a:solidFill>
                  <a:srgbClr val="1F487C"/>
                </a:solidFill>
                <a:latin typeface="Arial"/>
                <a:cs typeface="Arial"/>
              </a:rPr>
              <a:t> </a:t>
            </a:r>
            <a:r>
              <a:rPr sz="2400" dirty="0">
                <a:solidFill>
                  <a:srgbClr val="1F487C"/>
                </a:solidFill>
                <a:latin typeface="Arial"/>
                <a:cs typeface="Arial"/>
              </a:rPr>
              <a:t>Life</a:t>
            </a:r>
            <a:r>
              <a:rPr sz="2400" spc="-20" dirty="0">
                <a:solidFill>
                  <a:srgbClr val="1F487C"/>
                </a:solidFill>
                <a:latin typeface="Arial"/>
                <a:cs typeface="Arial"/>
              </a:rPr>
              <a:t> </a:t>
            </a:r>
            <a:r>
              <a:rPr sz="2400" dirty="0">
                <a:solidFill>
                  <a:srgbClr val="1F487C"/>
                </a:solidFill>
                <a:latin typeface="Arial"/>
                <a:cs typeface="Arial"/>
              </a:rPr>
              <a:t>insurance</a:t>
            </a:r>
            <a:r>
              <a:rPr sz="2400" spc="10" dirty="0">
                <a:solidFill>
                  <a:srgbClr val="1F487C"/>
                </a:solidFill>
                <a:latin typeface="Arial"/>
                <a:cs typeface="Arial"/>
              </a:rPr>
              <a:t> </a:t>
            </a:r>
            <a:r>
              <a:rPr sz="2400" dirty="0">
                <a:solidFill>
                  <a:srgbClr val="1F487C"/>
                </a:solidFill>
                <a:latin typeface="Arial"/>
                <a:cs typeface="Arial"/>
              </a:rPr>
              <a:t>(OGL)</a:t>
            </a:r>
            <a:r>
              <a:rPr sz="2400" spc="-30" dirty="0">
                <a:solidFill>
                  <a:srgbClr val="1F487C"/>
                </a:solidFill>
                <a:latin typeface="Arial"/>
                <a:cs typeface="Arial"/>
              </a:rPr>
              <a:t> </a:t>
            </a:r>
            <a:r>
              <a:rPr sz="2400" dirty="0">
                <a:solidFill>
                  <a:srgbClr val="1F487C"/>
                </a:solidFill>
                <a:latin typeface="Arial"/>
                <a:cs typeface="Arial"/>
              </a:rPr>
              <a:t>at</a:t>
            </a:r>
            <a:r>
              <a:rPr sz="2400" spc="-30" dirty="0">
                <a:solidFill>
                  <a:srgbClr val="1F487C"/>
                </a:solidFill>
                <a:latin typeface="Arial"/>
                <a:cs typeface="Arial"/>
              </a:rPr>
              <a:t> </a:t>
            </a:r>
            <a:r>
              <a:rPr sz="2400" dirty="0">
                <a:solidFill>
                  <a:srgbClr val="1F487C"/>
                </a:solidFill>
                <a:latin typeface="Arial"/>
                <a:cs typeface="Arial"/>
              </a:rPr>
              <a:t>retirement</a:t>
            </a:r>
            <a:r>
              <a:rPr sz="2400" spc="-15" dirty="0">
                <a:solidFill>
                  <a:srgbClr val="1F487C"/>
                </a:solidFill>
                <a:latin typeface="Arial"/>
                <a:cs typeface="Arial"/>
              </a:rPr>
              <a:t> </a:t>
            </a:r>
            <a:r>
              <a:rPr sz="2400" spc="-25" dirty="0">
                <a:solidFill>
                  <a:srgbClr val="1F487C"/>
                </a:solidFill>
                <a:latin typeface="Arial"/>
                <a:cs typeface="Arial"/>
              </a:rPr>
              <a:t>and </a:t>
            </a:r>
            <a:r>
              <a:rPr sz="2400" dirty="0">
                <a:solidFill>
                  <a:srgbClr val="1F487C"/>
                </a:solidFill>
                <a:latin typeface="Arial"/>
                <a:cs typeface="Arial"/>
              </a:rPr>
              <a:t>have</a:t>
            </a:r>
            <a:r>
              <a:rPr sz="2400" spc="-20" dirty="0">
                <a:solidFill>
                  <a:srgbClr val="1F487C"/>
                </a:solidFill>
                <a:latin typeface="Arial"/>
                <a:cs typeface="Arial"/>
              </a:rPr>
              <a:t> </a:t>
            </a:r>
            <a:r>
              <a:rPr sz="2400" dirty="0">
                <a:solidFill>
                  <a:srgbClr val="1F487C"/>
                </a:solidFill>
                <a:latin typeface="Arial"/>
                <a:cs typeface="Arial"/>
              </a:rPr>
              <a:t>participated for</a:t>
            </a:r>
            <a:r>
              <a:rPr sz="2400" spc="-20" dirty="0">
                <a:solidFill>
                  <a:srgbClr val="1F487C"/>
                </a:solidFill>
                <a:latin typeface="Arial"/>
                <a:cs typeface="Arial"/>
              </a:rPr>
              <a:t> </a:t>
            </a:r>
            <a:r>
              <a:rPr sz="2400" dirty="0">
                <a:solidFill>
                  <a:srgbClr val="1F487C"/>
                </a:solidFill>
                <a:latin typeface="Arial"/>
                <a:cs typeface="Arial"/>
              </a:rPr>
              <a:t>15</a:t>
            </a:r>
            <a:r>
              <a:rPr sz="2400" spc="-20" dirty="0">
                <a:solidFill>
                  <a:srgbClr val="1F487C"/>
                </a:solidFill>
                <a:latin typeface="Arial"/>
                <a:cs typeface="Arial"/>
              </a:rPr>
              <a:t> </a:t>
            </a:r>
            <a:r>
              <a:rPr sz="2400" dirty="0">
                <a:solidFill>
                  <a:srgbClr val="1F487C"/>
                </a:solidFill>
                <a:latin typeface="Arial"/>
                <a:cs typeface="Arial"/>
              </a:rPr>
              <a:t>or</a:t>
            </a:r>
            <a:r>
              <a:rPr sz="2400" spc="-20" dirty="0">
                <a:solidFill>
                  <a:srgbClr val="1F487C"/>
                </a:solidFill>
                <a:latin typeface="Arial"/>
                <a:cs typeface="Arial"/>
              </a:rPr>
              <a:t> </a:t>
            </a:r>
            <a:r>
              <a:rPr sz="2400" dirty="0">
                <a:solidFill>
                  <a:srgbClr val="1F487C"/>
                </a:solidFill>
                <a:latin typeface="Arial"/>
                <a:cs typeface="Arial"/>
              </a:rPr>
              <a:t>more</a:t>
            </a:r>
            <a:r>
              <a:rPr sz="2400" spc="-15" dirty="0">
                <a:solidFill>
                  <a:srgbClr val="1F487C"/>
                </a:solidFill>
                <a:latin typeface="Arial"/>
                <a:cs typeface="Arial"/>
              </a:rPr>
              <a:t> </a:t>
            </a:r>
            <a:r>
              <a:rPr sz="2400" dirty="0">
                <a:solidFill>
                  <a:srgbClr val="1F487C"/>
                </a:solidFill>
                <a:latin typeface="Arial"/>
                <a:cs typeface="Arial"/>
              </a:rPr>
              <a:t>years,</a:t>
            </a:r>
            <a:r>
              <a:rPr sz="2400" spc="-30" dirty="0">
                <a:solidFill>
                  <a:srgbClr val="1F487C"/>
                </a:solidFill>
                <a:latin typeface="Arial"/>
                <a:cs typeface="Arial"/>
              </a:rPr>
              <a:t> </a:t>
            </a:r>
            <a:r>
              <a:rPr sz="2400" dirty="0">
                <a:solidFill>
                  <a:srgbClr val="1F487C"/>
                </a:solidFill>
                <a:latin typeface="Arial"/>
                <a:cs typeface="Arial"/>
              </a:rPr>
              <a:t>coverage</a:t>
            </a:r>
            <a:r>
              <a:rPr sz="2400" spc="-5" dirty="0">
                <a:solidFill>
                  <a:srgbClr val="1F487C"/>
                </a:solidFill>
                <a:latin typeface="Arial"/>
                <a:cs typeface="Arial"/>
              </a:rPr>
              <a:t> </a:t>
            </a:r>
            <a:r>
              <a:rPr sz="2400" dirty="0">
                <a:solidFill>
                  <a:srgbClr val="1F487C"/>
                </a:solidFill>
                <a:latin typeface="Arial"/>
                <a:cs typeface="Arial"/>
              </a:rPr>
              <a:t>will</a:t>
            </a:r>
            <a:r>
              <a:rPr sz="2400" spc="-15" dirty="0">
                <a:solidFill>
                  <a:srgbClr val="1F487C"/>
                </a:solidFill>
                <a:latin typeface="Arial"/>
                <a:cs typeface="Arial"/>
              </a:rPr>
              <a:t> </a:t>
            </a:r>
            <a:r>
              <a:rPr sz="2400" spc="-25" dirty="0">
                <a:solidFill>
                  <a:srgbClr val="1F487C"/>
                </a:solidFill>
                <a:latin typeface="Arial"/>
                <a:cs typeface="Arial"/>
              </a:rPr>
              <a:t>be </a:t>
            </a:r>
            <a:r>
              <a:rPr sz="2400" dirty="0">
                <a:solidFill>
                  <a:srgbClr val="1F487C"/>
                </a:solidFill>
                <a:latin typeface="Arial"/>
                <a:cs typeface="Arial"/>
              </a:rPr>
              <a:t>continued</a:t>
            </a:r>
            <a:r>
              <a:rPr sz="2400" spc="-5" dirty="0">
                <a:solidFill>
                  <a:srgbClr val="1F487C"/>
                </a:solidFill>
                <a:latin typeface="Arial"/>
                <a:cs typeface="Arial"/>
              </a:rPr>
              <a:t> </a:t>
            </a:r>
            <a:r>
              <a:rPr sz="2400" dirty="0">
                <a:solidFill>
                  <a:srgbClr val="1F487C"/>
                </a:solidFill>
                <a:latin typeface="Arial"/>
                <a:cs typeface="Arial"/>
              </a:rPr>
              <a:t>at</a:t>
            </a:r>
            <a:r>
              <a:rPr sz="2400" spc="-15" dirty="0">
                <a:solidFill>
                  <a:srgbClr val="1F487C"/>
                </a:solidFill>
                <a:latin typeface="Arial"/>
                <a:cs typeface="Arial"/>
              </a:rPr>
              <a:t> </a:t>
            </a:r>
            <a:r>
              <a:rPr sz="2400" dirty="0">
                <a:solidFill>
                  <a:srgbClr val="1F487C"/>
                </a:solidFill>
                <a:latin typeface="Arial"/>
                <a:cs typeface="Arial"/>
              </a:rPr>
              <a:t>no</a:t>
            </a:r>
            <a:r>
              <a:rPr sz="2400" spc="-15" dirty="0">
                <a:solidFill>
                  <a:srgbClr val="1F487C"/>
                </a:solidFill>
                <a:latin typeface="Arial"/>
                <a:cs typeface="Arial"/>
              </a:rPr>
              <a:t> </a:t>
            </a:r>
            <a:r>
              <a:rPr sz="2400" dirty="0">
                <a:solidFill>
                  <a:srgbClr val="1F487C"/>
                </a:solidFill>
                <a:latin typeface="Arial"/>
                <a:cs typeface="Arial"/>
              </a:rPr>
              <a:t>cost</a:t>
            </a:r>
            <a:r>
              <a:rPr sz="2400" spc="-10" dirty="0">
                <a:solidFill>
                  <a:srgbClr val="1F487C"/>
                </a:solidFill>
                <a:latin typeface="Arial"/>
                <a:cs typeface="Arial"/>
              </a:rPr>
              <a:t> </a:t>
            </a:r>
            <a:r>
              <a:rPr sz="2400" dirty="0">
                <a:solidFill>
                  <a:srgbClr val="1F487C"/>
                </a:solidFill>
                <a:latin typeface="Arial"/>
                <a:cs typeface="Arial"/>
              </a:rPr>
              <a:t>when</a:t>
            </a:r>
            <a:r>
              <a:rPr sz="2400" spc="-15" dirty="0">
                <a:solidFill>
                  <a:srgbClr val="1F487C"/>
                </a:solidFill>
                <a:latin typeface="Arial"/>
                <a:cs typeface="Arial"/>
              </a:rPr>
              <a:t> </a:t>
            </a:r>
            <a:r>
              <a:rPr sz="2400" dirty="0">
                <a:solidFill>
                  <a:srgbClr val="1F487C"/>
                </a:solidFill>
                <a:latin typeface="Arial"/>
                <a:cs typeface="Arial"/>
              </a:rPr>
              <a:t>you</a:t>
            </a:r>
            <a:r>
              <a:rPr sz="2400" spc="-5" dirty="0">
                <a:solidFill>
                  <a:srgbClr val="1F487C"/>
                </a:solidFill>
                <a:latin typeface="Arial"/>
                <a:cs typeface="Arial"/>
              </a:rPr>
              <a:t> </a:t>
            </a:r>
            <a:r>
              <a:rPr sz="2400" spc="-10" dirty="0">
                <a:solidFill>
                  <a:srgbClr val="1F487C"/>
                </a:solidFill>
                <a:latin typeface="Arial"/>
                <a:cs typeface="Arial"/>
              </a:rPr>
              <a:t>retire.</a:t>
            </a:r>
            <a:endParaRPr sz="2400">
              <a:latin typeface="Arial"/>
              <a:cs typeface="Arial"/>
            </a:endParaRPr>
          </a:p>
          <a:p>
            <a:pPr>
              <a:lnSpc>
                <a:spcPct val="100000"/>
              </a:lnSpc>
              <a:spcBef>
                <a:spcPts val="10"/>
              </a:spcBef>
              <a:buClr>
                <a:srgbClr val="1F487C"/>
              </a:buClr>
              <a:buFont typeface="Arial"/>
              <a:buChar char="•"/>
            </a:pPr>
            <a:endParaRPr sz="3500">
              <a:latin typeface="Arial"/>
              <a:cs typeface="Arial"/>
            </a:endParaRPr>
          </a:p>
          <a:p>
            <a:pPr marL="355600" marR="100965" indent="-342900" algn="just">
              <a:lnSpc>
                <a:spcPct val="100000"/>
              </a:lnSpc>
              <a:buChar char="•"/>
              <a:tabLst>
                <a:tab pos="355600" algn="l"/>
              </a:tabLst>
            </a:pPr>
            <a:r>
              <a:rPr sz="2400" dirty="0">
                <a:solidFill>
                  <a:srgbClr val="1F487C"/>
                </a:solidFill>
                <a:latin typeface="Arial"/>
                <a:cs typeface="Arial"/>
              </a:rPr>
              <a:t>After</a:t>
            </a:r>
            <a:r>
              <a:rPr sz="2400" spc="-35" dirty="0">
                <a:solidFill>
                  <a:srgbClr val="1F487C"/>
                </a:solidFill>
                <a:latin typeface="Arial"/>
                <a:cs typeface="Arial"/>
              </a:rPr>
              <a:t> </a:t>
            </a:r>
            <a:r>
              <a:rPr sz="2400" dirty="0">
                <a:solidFill>
                  <a:srgbClr val="1F487C"/>
                </a:solidFill>
                <a:latin typeface="Arial"/>
                <a:cs typeface="Arial"/>
              </a:rPr>
              <a:t>retirement your</a:t>
            </a:r>
            <a:r>
              <a:rPr sz="2400" spc="-15" dirty="0">
                <a:solidFill>
                  <a:srgbClr val="1F487C"/>
                </a:solidFill>
                <a:latin typeface="Arial"/>
                <a:cs typeface="Arial"/>
              </a:rPr>
              <a:t> </a:t>
            </a:r>
            <a:r>
              <a:rPr sz="2400" dirty="0">
                <a:solidFill>
                  <a:srgbClr val="1F487C"/>
                </a:solidFill>
                <a:latin typeface="Arial"/>
                <a:cs typeface="Arial"/>
              </a:rPr>
              <a:t>BGL</a:t>
            </a:r>
            <a:r>
              <a:rPr sz="2400" spc="-110" dirty="0">
                <a:solidFill>
                  <a:srgbClr val="1F487C"/>
                </a:solidFill>
                <a:latin typeface="Arial"/>
                <a:cs typeface="Arial"/>
              </a:rPr>
              <a:t> </a:t>
            </a:r>
            <a:r>
              <a:rPr sz="2400" dirty="0">
                <a:solidFill>
                  <a:srgbClr val="1F487C"/>
                </a:solidFill>
                <a:latin typeface="Arial"/>
                <a:cs typeface="Arial"/>
              </a:rPr>
              <a:t>coverage</a:t>
            </a:r>
            <a:r>
              <a:rPr sz="2400" spc="-5" dirty="0">
                <a:solidFill>
                  <a:srgbClr val="1F487C"/>
                </a:solidFill>
                <a:latin typeface="Arial"/>
                <a:cs typeface="Arial"/>
              </a:rPr>
              <a:t> </a:t>
            </a:r>
            <a:r>
              <a:rPr sz="2400" dirty="0">
                <a:solidFill>
                  <a:srgbClr val="1F487C"/>
                </a:solidFill>
                <a:latin typeface="Arial"/>
                <a:cs typeface="Arial"/>
              </a:rPr>
              <a:t>will</a:t>
            </a:r>
            <a:r>
              <a:rPr sz="2400" spc="-5" dirty="0">
                <a:solidFill>
                  <a:srgbClr val="1F487C"/>
                </a:solidFill>
                <a:latin typeface="Arial"/>
                <a:cs typeface="Arial"/>
              </a:rPr>
              <a:t> </a:t>
            </a:r>
            <a:r>
              <a:rPr sz="2400" dirty="0">
                <a:solidFill>
                  <a:srgbClr val="1F487C"/>
                </a:solidFill>
                <a:latin typeface="Arial"/>
                <a:cs typeface="Arial"/>
              </a:rPr>
              <a:t>be</a:t>
            </a:r>
            <a:r>
              <a:rPr sz="2400" spc="-15" dirty="0">
                <a:solidFill>
                  <a:srgbClr val="1F487C"/>
                </a:solidFill>
                <a:latin typeface="Arial"/>
                <a:cs typeface="Arial"/>
              </a:rPr>
              <a:t> </a:t>
            </a:r>
            <a:r>
              <a:rPr sz="2400" dirty="0">
                <a:solidFill>
                  <a:srgbClr val="1F487C"/>
                </a:solidFill>
                <a:latin typeface="Arial"/>
                <a:cs typeface="Arial"/>
              </a:rPr>
              <a:t>reduced</a:t>
            </a:r>
            <a:r>
              <a:rPr sz="2400" spc="5" dirty="0">
                <a:solidFill>
                  <a:srgbClr val="1F487C"/>
                </a:solidFill>
                <a:latin typeface="Arial"/>
                <a:cs typeface="Arial"/>
              </a:rPr>
              <a:t> </a:t>
            </a:r>
            <a:r>
              <a:rPr sz="2400" spc="-25" dirty="0">
                <a:solidFill>
                  <a:srgbClr val="1F487C"/>
                </a:solidFill>
                <a:latin typeface="Arial"/>
                <a:cs typeface="Arial"/>
              </a:rPr>
              <a:t>by </a:t>
            </a:r>
            <a:r>
              <a:rPr sz="2400" dirty="0">
                <a:solidFill>
                  <a:srgbClr val="1F487C"/>
                </a:solidFill>
                <a:latin typeface="Arial"/>
                <a:cs typeface="Arial"/>
              </a:rPr>
              <a:t>25%</a:t>
            </a:r>
            <a:r>
              <a:rPr sz="2400" spc="-25" dirty="0">
                <a:solidFill>
                  <a:srgbClr val="1F487C"/>
                </a:solidFill>
                <a:latin typeface="Arial"/>
                <a:cs typeface="Arial"/>
              </a:rPr>
              <a:t> </a:t>
            </a:r>
            <a:r>
              <a:rPr sz="2400" dirty="0">
                <a:solidFill>
                  <a:srgbClr val="1F487C"/>
                </a:solidFill>
                <a:latin typeface="Arial"/>
                <a:cs typeface="Arial"/>
              </a:rPr>
              <a:t>at</a:t>
            </a:r>
            <a:r>
              <a:rPr sz="2400" spc="-45" dirty="0">
                <a:solidFill>
                  <a:srgbClr val="1F487C"/>
                </a:solidFill>
                <a:latin typeface="Arial"/>
                <a:cs typeface="Arial"/>
              </a:rPr>
              <a:t> </a:t>
            </a:r>
            <a:r>
              <a:rPr sz="2400" dirty="0">
                <a:solidFill>
                  <a:srgbClr val="1F487C"/>
                </a:solidFill>
                <a:latin typeface="Arial"/>
                <a:cs typeface="Arial"/>
              </a:rPr>
              <a:t>ages</a:t>
            </a:r>
            <a:r>
              <a:rPr sz="2400" spc="-15" dirty="0">
                <a:solidFill>
                  <a:srgbClr val="1F487C"/>
                </a:solidFill>
                <a:latin typeface="Arial"/>
                <a:cs typeface="Arial"/>
              </a:rPr>
              <a:t> </a:t>
            </a:r>
            <a:r>
              <a:rPr sz="2400" dirty="0">
                <a:solidFill>
                  <a:srgbClr val="1F487C"/>
                </a:solidFill>
                <a:latin typeface="Arial"/>
                <a:cs typeface="Arial"/>
              </a:rPr>
              <a:t>66,</a:t>
            </a:r>
            <a:r>
              <a:rPr sz="2400" spc="-30" dirty="0">
                <a:solidFill>
                  <a:srgbClr val="1F487C"/>
                </a:solidFill>
                <a:latin typeface="Arial"/>
                <a:cs typeface="Arial"/>
              </a:rPr>
              <a:t> </a:t>
            </a:r>
            <a:r>
              <a:rPr sz="2400" dirty="0">
                <a:solidFill>
                  <a:srgbClr val="1F487C"/>
                </a:solidFill>
                <a:latin typeface="Arial"/>
                <a:cs typeface="Arial"/>
              </a:rPr>
              <a:t>67</a:t>
            </a:r>
            <a:r>
              <a:rPr sz="2400" spc="-30" dirty="0">
                <a:solidFill>
                  <a:srgbClr val="1F487C"/>
                </a:solidFill>
                <a:latin typeface="Arial"/>
                <a:cs typeface="Arial"/>
              </a:rPr>
              <a:t> </a:t>
            </a:r>
            <a:r>
              <a:rPr sz="2400" dirty="0">
                <a:solidFill>
                  <a:srgbClr val="1F487C"/>
                </a:solidFill>
                <a:latin typeface="Arial"/>
                <a:cs typeface="Arial"/>
              </a:rPr>
              <a:t>and</a:t>
            </a:r>
            <a:r>
              <a:rPr sz="2400" spc="-20" dirty="0">
                <a:solidFill>
                  <a:srgbClr val="1F487C"/>
                </a:solidFill>
                <a:latin typeface="Arial"/>
                <a:cs typeface="Arial"/>
              </a:rPr>
              <a:t> </a:t>
            </a:r>
            <a:r>
              <a:rPr sz="2400" dirty="0">
                <a:solidFill>
                  <a:srgbClr val="1F487C"/>
                </a:solidFill>
                <a:latin typeface="Arial"/>
                <a:cs typeface="Arial"/>
              </a:rPr>
              <a:t>68.</a:t>
            </a:r>
            <a:r>
              <a:rPr sz="2400" spc="-80" dirty="0">
                <a:solidFill>
                  <a:srgbClr val="1F487C"/>
                </a:solidFill>
                <a:latin typeface="Arial"/>
                <a:cs typeface="Arial"/>
              </a:rPr>
              <a:t> </a:t>
            </a:r>
            <a:r>
              <a:rPr sz="2400" spc="-20" dirty="0">
                <a:solidFill>
                  <a:srgbClr val="1F487C"/>
                </a:solidFill>
                <a:latin typeface="Arial"/>
                <a:cs typeface="Arial"/>
              </a:rPr>
              <a:t>Your</a:t>
            </a:r>
            <a:r>
              <a:rPr sz="2400" spc="-25" dirty="0">
                <a:solidFill>
                  <a:srgbClr val="1F487C"/>
                </a:solidFill>
                <a:latin typeface="Arial"/>
                <a:cs typeface="Arial"/>
              </a:rPr>
              <a:t> </a:t>
            </a:r>
            <a:r>
              <a:rPr sz="2400" dirty="0">
                <a:solidFill>
                  <a:srgbClr val="1F487C"/>
                </a:solidFill>
                <a:latin typeface="Arial"/>
                <a:cs typeface="Arial"/>
              </a:rPr>
              <a:t>OGL</a:t>
            </a:r>
            <a:r>
              <a:rPr sz="2400" spc="-125" dirty="0">
                <a:solidFill>
                  <a:srgbClr val="1F487C"/>
                </a:solidFill>
                <a:latin typeface="Arial"/>
                <a:cs typeface="Arial"/>
              </a:rPr>
              <a:t> </a:t>
            </a:r>
            <a:r>
              <a:rPr sz="2400" dirty="0">
                <a:solidFill>
                  <a:srgbClr val="1F487C"/>
                </a:solidFill>
                <a:latin typeface="Arial"/>
                <a:cs typeface="Arial"/>
              </a:rPr>
              <a:t>coverage</a:t>
            </a:r>
            <a:r>
              <a:rPr sz="2400" spc="-15" dirty="0">
                <a:solidFill>
                  <a:srgbClr val="1F487C"/>
                </a:solidFill>
                <a:latin typeface="Arial"/>
                <a:cs typeface="Arial"/>
              </a:rPr>
              <a:t> </a:t>
            </a:r>
            <a:r>
              <a:rPr sz="2400" dirty="0">
                <a:solidFill>
                  <a:srgbClr val="1F487C"/>
                </a:solidFill>
                <a:latin typeface="Arial"/>
                <a:cs typeface="Arial"/>
              </a:rPr>
              <a:t>will</a:t>
            </a:r>
            <a:r>
              <a:rPr sz="2400" spc="-15" dirty="0">
                <a:solidFill>
                  <a:srgbClr val="1F487C"/>
                </a:solidFill>
                <a:latin typeface="Arial"/>
                <a:cs typeface="Arial"/>
              </a:rPr>
              <a:t> </a:t>
            </a:r>
            <a:r>
              <a:rPr sz="2400" spc="-25" dirty="0">
                <a:solidFill>
                  <a:srgbClr val="1F487C"/>
                </a:solidFill>
                <a:latin typeface="Arial"/>
                <a:cs typeface="Arial"/>
              </a:rPr>
              <a:t>be </a:t>
            </a:r>
            <a:r>
              <a:rPr sz="2400" dirty="0">
                <a:solidFill>
                  <a:srgbClr val="1F487C"/>
                </a:solidFill>
                <a:latin typeface="Arial"/>
                <a:cs typeface="Arial"/>
              </a:rPr>
              <a:t>reduced</a:t>
            </a:r>
            <a:r>
              <a:rPr sz="2400" spc="-15" dirty="0">
                <a:solidFill>
                  <a:srgbClr val="1F487C"/>
                </a:solidFill>
                <a:latin typeface="Arial"/>
                <a:cs typeface="Arial"/>
              </a:rPr>
              <a:t> </a:t>
            </a:r>
            <a:r>
              <a:rPr sz="2400" dirty="0">
                <a:solidFill>
                  <a:srgbClr val="1F487C"/>
                </a:solidFill>
                <a:latin typeface="Arial"/>
                <a:cs typeface="Arial"/>
              </a:rPr>
              <a:t>to</a:t>
            </a:r>
            <a:r>
              <a:rPr sz="2400" spc="-20" dirty="0">
                <a:solidFill>
                  <a:srgbClr val="1F487C"/>
                </a:solidFill>
                <a:latin typeface="Arial"/>
                <a:cs typeface="Arial"/>
              </a:rPr>
              <a:t> </a:t>
            </a:r>
            <a:r>
              <a:rPr sz="2400" dirty="0">
                <a:solidFill>
                  <a:srgbClr val="1F487C"/>
                </a:solidFill>
                <a:latin typeface="Arial"/>
                <a:cs typeface="Arial"/>
              </a:rPr>
              <a:t>25%</a:t>
            </a:r>
            <a:r>
              <a:rPr sz="2400" spc="-15" dirty="0">
                <a:solidFill>
                  <a:srgbClr val="1F487C"/>
                </a:solidFill>
                <a:latin typeface="Arial"/>
                <a:cs typeface="Arial"/>
              </a:rPr>
              <a:t> </a:t>
            </a:r>
            <a:r>
              <a:rPr sz="2400" dirty="0">
                <a:solidFill>
                  <a:srgbClr val="1F487C"/>
                </a:solidFill>
                <a:latin typeface="Arial"/>
                <a:cs typeface="Arial"/>
              </a:rPr>
              <a:t>of</a:t>
            </a:r>
            <a:r>
              <a:rPr sz="2400" spc="-40" dirty="0">
                <a:solidFill>
                  <a:srgbClr val="1F487C"/>
                </a:solidFill>
                <a:latin typeface="Arial"/>
                <a:cs typeface="Arial"/>
              </a:rPr>
              <a:t> </a:t>
            </a:r>
            <a:r>
              <a:rPr sz="2400" dirty="0">
                <a:solidFill>
                  <a:srgbClr val="1F487C"/>
                </a:solidFill>
                <a:latin typeface="Arial"/>
                <a:cs typeface="Arial"/>
              </a:rPr>
              <a:t>your</a:t>
            </a:r>
            <a:r>
              <a:rPr sz="2400" spc="-25" dirty="0">
                <a:solidFill>
                  <a:srgbClr val="1F487C"/>
                </a:solidFill>
                <a:latin typeface="Arial"/>
                <a:cs typeface="Arial"/>
              </a:rPr>
              <a:t> </a:t>
            </a:r>
            <a:r>
              <a:rPr sz="2400" dirty="0">
                <a:solidFill>
                  <a:srgbClr val="1F487C"/>
                </a:solidFill>
                <a:latin typeface="Arial"/>
                <a:cs typeface="Arial"/>
              </a:rPr>
              <a:t>preretirement</a:t>
            </a:r>
            <a:r>
              <a:rPr sz="2400" spc="-10" dirty="0">
                <a:solidFill>
                  <a:srgbClr val="1F487C"/>
                </a:solidFill>
                <a:latin typeface="Arial"/>
                <a:cs typeface="Arial"/>
              </a:rPr>
              <a:t> benefit.</a:t>
            </a:r>
            <a:endParaRPr sz="2400">
              <a:latin typeface="Arial"/>
              <a:cs typeface="Arial"/>
            </a:endParaRPr>
          </a:p>
        </p:txBody>
      </p:sp>
      <p:sp>
        <p:nvSpPr>
          <p:cNvPr id="4" name="object 4"/>
          <p:cNvSpPr txBox="1"/>
          <p:nvPr/>
        </p:nvSpPr>
        <p:spPr>
          <a:xfrm>
            <a:off x="8427719" y="6242811"/>
            <a:ext cx="179705" cy="208279"/>
          </a:xfrm>
          <a:prstGeom prst="rect">
            <a:avLst/>
          </a:prstGeom>
        </p:spPr>
        <p:txBody>
          <a:bodyPr vert="horz" wrap="square" lIns="0" tIns="12700" rIns="0" bIns="0" rtlCol="0">
            <a:spAutoFit/>
          </a:bodyPr>
          <a:lstStyle/>
          <a:p>
            <a:pPr marL="12700">
              <a:lnSpc>
                <a:spcPct val="100000"/>
              </a:lnSpc>
              <a:spcBef>
                <a:spcPts val="100"/>
              </a:spcBef>
            </a:pPr>
            <a:r>
              <a:rPr sz="1200" spc="-25" dirty="0">
                <a:solidFill>
                  <a:srgbClr val="888888"/>
                </a:solidFill>
                <a:latin typeface="Calibri"/>
                <a:cs typeface="Calibri"/>
              </a:rPr>
              <a:t>26</a:t>
            </a:r>
            <a:endParaRPr sz="1200">
              <a:latin typeface="Calibri"/>
              <a:cs typeface="Calibri"/>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07949"/>
            <a:ext cx="8121650" cy="6388928"/>
          </a:xfrm>
          <a:prstGeom prst="rect">
            <a:avLst/>
          </a:prstGeom>
        </p:spPr>
        <p:txBody>
          <a:bodyPr vert="horz" wrap="square" lIns="0" tIns="12700" rIns="0" bIns="0" rtlCol="0">
            <a:spAutoFit/>
          </a:bodyPr>
          <a:lstStyle/>
          <a:p>
            <a:pPr marL="2901950">
              <a:lnSpc>
                <a:spcPct val="100000"/>
              </a:lnSpc>
              <a:spcBef>
                <a:spcPts val="100"/>
              </a:spcBef>
            </a:pPr>
            <a:r>
              <a:rPr sz="2500" b="1" dirty="0">
                <a:solidFill>
                  <a:srgbClr val="FFFFFF"/>
                </a:solidFill>
                <a:latin typeface="Arial"/>
                <a:cs typeface="Arial"/>
              </a:rPr>
              <a:t>Will Preparation</a:t>
            </a:r>
            <a:r>
              <a:rPr sz="2500" b="1" spc="-15" dirty="0">
                <a:solidFill>
                  <a:srgbClr val="FFFFFF"/>
                </a:solidFill>
                <a:latin typeface="Arial"/>
                <a:cs typeface="Arial"/>
              </a:rPr>
              <a:t> </a:t>
            </a:r>
            <a:r>
              <a:rPr sz="2500" b="1" dirty="0">
                <a:solidFill>
                  <a:srgbClr val="FFFFFF"/>
                </a:solidFill>
                <a:latin typeface="Arial"/>
                <a:cs typeface="Arial"/>
              </a:rPr>
              <a:t>&amp;</a:t>
            </a:r>
            <a:r>
              <a:rPr sz="2500" b="1" spc="-25" dirty="0">
                <a:solidFill>
                  <a:srgbClr val="FFFFFF"/>
                </a:solidFill>
                <a:latin typeface="Arial"/>
                <a:cs typeface="Arial"/>
              </a:rPr>
              <a:t> </a:t>
            </a:r>
            <a:r>
              <a:rPr sz="2500" b="1" dirty="0">
                <a:solidFill>
                  <a:srgbClr val="FFFFFF"/>
                </a:solidFill>
                <a:latin typeface="Arial"/>
                <a:cs typeface="Arial"/>
              </a:rPr>
              <a:t>Estate</a:t>
            </a:r>
            <a:r>
              <a:rPr sz="2500" b="1" spc="-20" dirty="0">
                <a:solidFill>
                  <a:srgbClr val="FFFFFF"/>
                </a:solidFill>
                <a:latin typeface="Arial"/>
                <a:cs typeface="Arial"/>
              </a:rPr>
              <a:t> </a:t>
            </a:r>
            <a:r>
              <a:rPr sz="2500" b="1" spc="-10" dirty="0">
                <a:solidFill>
                  <a:srgbClr val="FFFFFF"/>
                </a:solidFill>
                <a:latin typeface="Arial"/>
                <a:cs typeface="Arial"/>
              </a:rPr>
              <a:t>Planning</a:t>
            </a:r>
            <a:endParaRPr sz="2500" dirty="0">
              <a:latin typeface="Arial"/>
              <a:cs typeface="Arial"/>
            </a:endParaRPr>
          </a:p>
          <a:p>
            <a:pPr marL="355600" marR="371475" indent="-342900">
              <a:lnSpc>
                <a:spcPts val="2810"/>
              </a:lnSpc>
              <a:spcBef>
                <a:spcPts val="2195"/>
              </a:spcBef>
              <a:buChar char="•"/>
              <a:tabLst>
                <a:tab pos="355600" algn="l"/>
              </a:tabLst>
            </a:pPr>
            <a:r>
              <a:rPr sz="2600" dirty="0">
                <a:solidFill>
                  <a:srgbClr val="1F487C"/>
                </a:solidFill>
                <a:latin typeface="Arial"/>
                <a:cs typeface="Arial"/>
              </a:rPr>
              <a:t>If</a:t>
            </a:r>
            <a:r>
              <a:rPr sz="2600" spc="-65" dirty="0">
                <a:solidFill>
                  <a:srgbClr val="1F487C"/>
                </a:solidFill>
                <a:latin typeface="Arial"/>
                <a:cs typeface="Arial"/>
              </a:rPr>
              <a:t> </a:t>
            </a:r>
            <a:r>
              <a:rPr sz="2600" dirty="0">
                <a:solidFill>
                  <a:srgbClr val="1F487C"/>
                </a:solidFill>
                <a:latin typeface="Arial"/>
                <a:cs typeface="Arial"/>
              </a:rPr>
              <a:t>you</a:t>
            </a:r>
            <a:r>
              <a:rPr sz="2600" spc="-60" dirty="0">
                <a:solidFill>
                  <a:srgbClr val="1F487C"/>
                </a:solidFill>
                <a:latin typeface="Arial"/>
                <a:cs typeface="Arial"/>
              </a:rPr>
              <a:t> </a:t>
            </a:r>
            <a:r>
              <a:rPr sz="2600" dirty="0">
                <a:solidFill>
                  <a:srgbClr val="1F487C"/>
                </a:solidFill>
                <a:latin typeface="Arial"/>
                <a:cs typeface="Arial"/>
              </a:rPr>
              <a:t>are</a:t>
            </a:r>
            <a:r>
              <a:rPr sz="2600" spc="-60" dirty="0">
                <a:solidFill>
                  <a:srgbClr val="1F487C"/>
                </a:solidFill>
                <a:latin typeface="Arial"/>
                <a:cs typeface="Arial"/>
              </a:rPr>
              <a:t> </a:t>
            </a:r>
            <a:r>
              <a:rPr sz="2600" dirty="0">
                <a:solidFill>
                  <a:srgbClr val="1F487C"/>
                </a:solidFill>
                <a:latin typeface="Arial"/>
                <a:cs typeface="Arial"/>
              </a:rPr>
              <a:t>participating</a:t>
            </a:r>
            <a:r>
              <a:rPr sz="2600" spc="-35" dirty="0">
                <a:solidFill>
                  <a:srgbClr val="1F487C"/>
                </a:solidFill>
                <a:latin typeface="Arial"/>
                <a:cs typeface="Arial"/>
              </a:rPr>
              <a:t> </a:t>
            </a:r>
            <a:r>
              <a:rPr sz="2600" dirty="0">
                <a:solidFill>
                  <a:srgbClr val="1F487C"/>
                </a:solidFill>
                <a:latin typeface="Arial"/>
                <a:cs typeface="Arial"/>
              </a:rPr>
              <a:t>in</a:t>
            </a:r>
            <a:r>
              <a:rPr sz="2600" spc="-70" dirty="0">
                <a:solidFill>
                  <a:srgbClr val="1F487C"/>
                </a:solidFill>
                <a:latin typeface="Arial"/>
                <a:cs typeface="Arial"/>
              </a:rPr>
              <a:t> </a:t>
            </a:r>
            <a:r>
              <a:rPr sz="2600" dirty="0">
                <a:solidFill>
                  <a:srgbClr val="1F487C"/>
                </a:solidFill>
                <a:latin typeface="Arial"/>
                <a:cs typeface="Arial"/>
              </a:rPr>
              <a:t>the</a:t>
            </a:r>
            <a:r>
              <a:rPr sz="2600" spc="-55" dirty="0">
                <a:solidFill>
                  <a:srgbClr val="1F487C"/>
                </a:solidFill>
                <a:latin typeface="Arial"/>
                <a:cs typeface="Arial"/>
              </a:rPr>
              <a:t> </a:t>
            </a:r>
            <a:r>
              <a:rPr sz="2600" dirty="0">
                <a:solidFill>
                  <a:srgbClr val="1F487C"/>
                </a:solidFill>
                <a:latin typeface="Arial"/>
                <a:cs typeface="Arial"/>
              </a:rPr>
              <a:t>Basic</a:t>
            </a:r>
            <a:r>
              <a:rPr sz="2600" spc="-60" dirty="0">
                <a:solidFill>
                  <a:srgbClr val="1F487C"/>
                </a:solidFill>
                <a:latin typeface="Arial"/>
                <a:cs typeface="Arial"/>
              </a:rPr>
              <a:t> </a:t>
            </a:r>
            <a:r>
              <a:rPr sz="2600" dirty="0">
                <a:solidFill>
                  <a:srgbClr val="1F487C"/>
                </a:solidFill>
                <a:latin typeface="Arial"/>
                <a:cs typeface="Arial"/>
              </a:rPr>
              <a:t>or</a:t>
            </a:r>
            <a:r>
              <a:rPr sz="2600" spc="-60" dirty="0">
                <a:solidFill>
                  <a:srgbClr val="1F487C"/>
                </a:solidFill>
                <a:latin typeface="Arial"/>
                <a:cs typeface="Arial"/>
              </a:rPr>
              <a:t> </a:t>
            </a:r>
            <a:r>
              <a:rPr sz="2600" dirty="0">
                <a:solidFill>
                  <a:srgbClr val="1F487C"/>
                </a:solidFill>
                <a:latin typeface="Arial"/>
                <a:cs typeface="Arial"/>
              </a:rPr>
              <a:t>Optional</a:t>
            </a:r>
            <a:r>
              <a:rPr sz="2600" spc="-45" dirty="0">
                <a:solidFill>
                  <a:srgbClr val="1F487C"/>
                </a:solidFill>
                <a:latin typeface="Arial"/>
                <a:cs typeface="Arial"/>
              </a:rPr>
              <a:t> </a:t>
            </a:r>
            <a:r>
              <a:rPr sz="2600" spc="-20" dirty="0">
                <a:solidFill>
                  <a:srgbClr val="1F487C"/>
                </a:solidFill>
                <a:latin typeface="Arial"/>
                <a:cs typeface="Arial"/>
              </a:rPr>
              <a:t>Life </a:t>
            </a:r>
            <a:r>
              <a:rPr sz="2600" dirty="0">
                <a:solidFill>
                  <a:srgbClr val="1F487C"/>
                </a:solidFill>
                <a:latin typeface="Arial"/>
                <a:cs typeface="Arial"/>
              </a:rPr>
              <a:t>Insurance</a:t>
            </a:r>
            <a:r>
              <a:rPr sz="2600" spc="-50" dirty="0">
                <a:solidFill>
                  <a:srgbClr val="1F487C"/>
                </a:solidFill>
                <a:latin typeface="Arial"/>
                <a:cs typeface="Arial"/>
              </a:rPr>
              <a:t> </a:t>
            </a:r>
            <a:r>
              <a:rPr sz="2600" dirty="0">
                <a:solidFill>
                  <a:srgbClr val="1F487C"/>
                </a:solidFill>
                <a:latin typeface="Arial"/>
                <a:cs typeface="Arial"/>
              </a:rPr>
              <a:t>Plans</a:t>
            </a:r>
            <a:r>
              <a:rPr sz="2600" spc="-55" dirty="0">
                <a:solidFill>
                  <a:srgbClr val="1F487C"/>
                </a:solidFill>
                <a:latin typeface="Arial"/>
                <a:cs typeface="Arial"/>
              </a:rPr>
              <a:t> </a:t>
            </a:r>
            <a:r>
              <a:rPr sz="2600" dirty="0">
                <a:solidFill>
                  <a:srgbClr val="1F487C"/>
                </a:solidFill>
                <a:latin typeface="Arial"/>
                <a:cs typeface="Arial"/>
              </a:rPr>
              <a:t>,</a:t>
            </a:r>
            <a:r>
              <a:rPr sz="2600" spc="-65" dirty="0">
                <a:solidFill>
                  <a:srgbClr val="1F487C"/>
                </a:solidFill>
                <a:latin typeface="Arial"/>
                <a:cs typeface="Arial"/>
              </a:rPr>
              <a:t> </a:t>
            </a:r>
            <a:r>
              <a:rPr sz="2600" dirty="0">
                <a:solidFill>
                  <a:srgbClr val="1F487C"/>
                </a:solidFill>
                <a:latin typeface="Arial"/>
                <a:cs typeface="Arial"/>
              </a:rPr>
              <a:t>you</a:t>
            </a:r>
            <a:r>
              <a:rPr sz="2600" spc="-60" dirty="0">
                <a:solidFill>
                  <a:srgbClr val="1F487C"/>
                </a:solidFill>
                <a:latin typeface="Arial"/>
                <a:cs typeface="Arial"/>
              </a:rPr>
              <a:t> </a:t>
            </a:r>
            <a:r>
              <a:rPr sz="2600" dirty="0">
                <a:solidFill>
                  <a:srgbClr val="1F487C"/>
                </a:solidFill>
                <a:latin typeface="Arial"/>
                <a:cs typeface="Arial"/>
              </a:rPr>
              <a:t>can</a:t>
            </a:r>
            <a:r>
              <a:rPr sz="2600" spc="-55" dirty="0">
                <a:solidFill>
                  <a:srgbClr val="1F487C"/>
                </a:solidFill>
                <a:latin typeface="Arial"/>
                <a:cs typeface="Arial"/>
              </a:rPr>
              <a:t> </a:t>
            </a:r>
            <a:r>
              <a:rPr sz="2600" dirty="0">
                <a:solidFill>
                  <a:srgbClr val="1F487C"/>
                </a:solidFill>
                <a:latin typeface="Arial"/>
                <a:cs typeface="Arial"/>
              </a:rPr>
              <a:t>take</a:t>
            </a:r>
            <a:r>
              <a:rPr sz="2600" spc="-60" dirty="0">
                <a:solidFill>
                  <a:srgbClr val="1F487C"/>
                </a:solidFill>
                <a:latin typeface="Arial"/>
                <a:cs typeface="Arial"/>
              </a:rPr>
              <a:t> </a:t>
            </a:r>
            <a:r>
              <a:rPr sz="2600" dirty="0">
                <a:solidFill>
                  <a:srgbClr val="1F487C"/>
                </a:solidFill>
                <a:latin typeface="Arial"/>
                <a:cs typeface="Arial"/>
              </a:rPr>
              <a:t>advantage</a:t>
            </a:r>
            <a:r>
              <a:rPr sz="2600" spc="-35" dirty="0">
                <a:solidFill>
                  <a:srgbClr val="1F487C"/>
                </a:solidFill>
                <a:latin typeface="Arial"/>
                <a:cs typeface="Arial"/>
              </a:rPr>
              <a:t> </a:t>
            </a:r>
            <a:r>
              <a:rPr sz="2600" dirty="0">
                <a:solidFill>
                  <a:srgbClr val="1F487C"/>
                </a:solidFill>
                <a:latin typeface="Arial"/>
                <a:cs typeface="Arial"/>
              </a:rPr>
              <a:t>of</a:t>
            </a:r>
            <a:r>
              <a:rPr sz="2600" spc="-55" dirty="0">
                <a:solidFill>
                  <a:srgbClr val="1F487C"/>
                </a:solidFill>
                <a:latin typeface="Arial"/>
                <a:cs typeface="Arial"/>
              </a:rPr>
              <a:t> </a:t>
            </a:r>
            <a:r>
              <a:rPr sz="2600" spc="-20" dirty="0">
                <a:solidFill>
                  <a:srgbClr val="1F487C"/>
                </a:solidFill>
                <a:latin typeface="Arial"/>
                <a:cs typeface="Arial"/>
              </a:rPr>
              <a:t>Will </a:t>
            </a:r>
            <a:r>
              <a:rPr sz="2600" dirty="0">
                <a:solidFill>
                  <a:srgbClr val="1F487C"/>
                </a:solidFill>
                <a:latin typeface="Arial"/>
                <a:cs typeface="Arial"/>
              </a:rPr>
              <a:t>Preparation</a:t>
            </a:r>
            <a:r>
              <a:rPr sz="2600" spc="-85" dirty="0">
                <a:solidFill>
                  <a:srgbClr val="1F487C"/>
                </a:solidFill>
                <a:latin typeface="Arial"/>
                <a:cs typeface="Arial"/>
              </a:rPr>
              <a:t> </a:t>
            </a:r>
            <a:r>
              <a:rPr sz="2600" dirty="0">
                <a:solidFill>
                  <a:srgbClr val="1F487C"/>
                </a:solidFill>
                <a:latin typeface="Arial"/>
                <a:cs typeface="Arial"/>
              </a:rPr>
              <a:t>Services</a:t>
            </a:r>
            <a:r>
              <a:rPr sz="2600" spc="-120" dirty="0">
                <a:solidFill>
                  <a:srgbClr val="1F487C"/>
                </a:solidFill>
                <a:latin typeface="Arial"/>
                <a:cs typeface="Arial"/>
              </a:rPr>
              <a:t> </a:t>
            </a:r>
            <a:r>
              <a:rPr sz="2600" dirty="0">
                <a:solidFill>
                  <a:srgbClr val="1F487C"/>
                </a:solidFill>
                <a:latin typeface="Arial"/>
                <a:cs typeface="Arial"/>
              </a:rPr>
              <a:t>and</a:t>
            </a:r>
            <a:r>
              <a:rPr sz="2600" spc="-100" dirty="0">
                <a:solidFill>
                  <a:srgbClr val="1F487C"/>
                </a:solidFill>
                <a:latin typeface="Arial"/>
                <a:cs typeface="Arial"/>
              </a:rPr>
              <a:t> </a:t>
            </a:r>
            <a:r>
              <a:rPr sz="2600" dirty="0">
                <a:solidFill>
                  <a:srgbClr val="1F487C"/>
                </a:solidFill>
                <a:latin typeface="Arial"/>
                <a:cs typeface="Arial"/>
              </a:rPr>
              <a:t>Estate</a:t>
            </a:r>
            <a:r>
              <a:rPr sz="2600" spc="-95" dirty="0">
                <a:solidFill>
                  <a:srgbClr val="1F487C"/>
                </a:solidFill>
                <a:latin typeface="Arial"/>
                <a:cs typeface="Arial"/>
              </a:rPr>
              <a:t> </a:t>
            </a:r>
            <a:r>
              <a:rPr sz="2600" spc="-10" dirty="0">
                <a:solidFill>
                  <a:srgbClr val="1F487C"/>
                </a:solidFill>
                <a:latin typeface="Arial"/>
                <a:cs typeface="Arial"/>
              </a:rPr>
              <a:t>Resolution </a:t>
            </a:r>
            <a:r>
              <a:rPr sz="2600" dirty="0">
                <a:solidFill>
                  <a:srgbClr val="1F487C"/>
                </a:solidFill>
                <a:latin typeface="Arial"/>
                <a:cs typeface="Arial"/>
              </a:rPr>
              <a:t>Services</a:t>
            </a:r>
            <a:r>
              <a:rPr sz="2600" spc="-70" dirty="0">
                <a:solidFill>
                  <a:srgbClr val="1F487C"/>
                </a:solidFill>
                <a:latin typeface="Arial"/>
                <a:cs typeface="Arial"/>
              </a:rPr>
              <a:t> </a:t>
            </a:r>
            <a:r>
              <a:rPr sz="2600" dirty="0">
                <a:solidFill>
                  <a:srgbClr val="1F487C"/>
                </a:solidFill>
                <a:latin typeface="Arial"/>
                <a:cs typeface="Arial"/>
              </a:rPr>
              <a:t>at</a:t>
            </a:r>
            <a:r>
              <a:rPr sz="2600" spc="-50" dirty="0">
                <a:solidFill>
                  <a:srgbClr val="1F487C"/>
                </a:solidFill>
                <a:latin typeface="Arial"/>
                <a:cs typeface="Arial"/>
              </a:rPr>
              <a:t> </a:t>
            </a:r>
            <a:r>
              <a:rPr sz="2600" dirty="0">
                <a:solidFill>
                  <a:srgbClr val="1F487C"/>
                </a:solidFill>
                <a:latin typeface="Arial"/>
                <a:cs typeface="Arial"/>
              </a:rPr>
              <a:t>no</a:t>
            </a:r>
            <a:r>
              <a:rPr sz="2600" spc="-60" dirty="0">
                <a:solidFill>
                  <a:srgbClr val="1F487C"/>
                </a:solidFill>
                <a:latin typeface="Arial"/>
                <a:cs typeface="Arial"/>
              </a:rPr>
              <a:t> </a:t>
            </a:r>
            <a:r>
              <a:rPr sz="2600" spc="-10" dirty="0">
                <a:solidFill>
                  <a:srgbClr val="1F487C"/>
                </a:solidFill>
                <a:latin typeface="Arial"/>
                <a:cs typeface="Arial"/>
              </a:rPr>
              <a:t>cost.</a:t>
            </a:r>
            <a:endParaRPr sz="2600" dirty="0">
              <a:latin typeface="Arial"/>
              <a:cs typeface="Arial"/>
            </a:endParaRPr>
          </a:p>
          <a:p>
            <a:pPr marL="755015" lvl="1" indent="-285115">
              <a:lnSpc>
                <a:spcPct val="100000"/>
              </a:lnSpc>
              <a:spcBef>
                <a:spcPts val="265"/>
              </a:spcBef>
              <a:buChar char="•"/>
              <a:tabLst>
                <a:tab pos="755015" algn="l"/>
              </a:tabLst>
            </a:pPr>
            <a:r>
              <a:rPr sz="2600" spc="-10" dirty="0">
                <a:solidFill>
                  <a:srgbClr val="1F487C"/>
                </a:solidFill>
                <a:latin typeface="Arial"/>
                <a:cs typeface="Arial"/>
              </a:rPr>
              <a:t>Prepare/Update</a:t>
            </a:r>
            <a:r>
              <a:rPr sz="2600" spc="-65" dirty="0">
                <a:solidFill>
                  <a:srgbClr val="1F487C"/>
                </a:solidFill>
                <a:latin typeface="Arial"/>
                <a:cs typeface="Arial"/>
              </a:rPr>
              <a:t> </a:t>
            </a:r>
            <a:r>
              <a:rPr sz="2600" spc="-10" dirty="0">
                <a:solidFill>
                  <a:srgbClr val="1F487C"/>
                </a:solidFill>
                <a:latin typeface="Arial"/>
                <a:cs typeface="Arial"/>
              </a:rPr>
              <a:t>Wills</a:t>
            </a:r>
            <a:endParaRPr sz="2600" dirty="0">
              <a:latin typeface="Arial"/>
              <a:cs typeface="Arial"/>
            </a:endParaRPr>
          </a:p>
          <a:p>
            <a:pPr marL="755015" lvl="1" indent="-285115">
              <a:lnSpc>
                <a:spcPct val="100000"/>
              </a:lnSpc>
              <a:spcBef>
                <a:spcPts val="310"/>
              </a:spcBef>
              <a:buChar char="•"/>
              <a:tabLst>
                <a:tab pos="755015" algn="l"/>
              </a:tabLst>
            </a:pPr>
            <a:r>
              <a:rPr sz="2600" dirty="0">
                <a:solidFill>
                  <a:srgbClr val="1F487C"/>
                </a:solidFill>
                <a:latin typeface="Arial"/>
                <a:cs typeface="Arial"/>
              </a:rPr>
              <a:t>Powers</a:t>
            </a:r>
            <a:r>
              <a:rPr sz="2600" spc="-45" dirty="0">
                <a:solidFill>
                  <a:srgbClr val="1F487C"/>
                </a:solidFill>
                <a:latin typeface="Arial"/>
                <a:cs typeface="Arial"/>
              </a:rPr>
              <a:t> </a:t>
            </a:r>
            <a:r>
              <a:rPr sz="2600" dirty="0">
                <a:solidFill>
                  <a:srgbClr val="1F487C"/>
                </a:solidFill>
                <a:latin typeface="Arial"/>
                <a:cs typeface="Arial"/>
              </a:rPr>
              <a:t>of</a:t>
            </a:r>
            <a:r>
              <a:rPr sz="2600" spc="-50" dirty="0">
                <a:solidFill>
                  <a:srgbClr val="1F487C"/>
                </a:solidFill>
                <a:latin typeface="Arial"/>
                <a:cs typeface="Arial"/>
              </a:rPr>
              <a:t> </a:t>
            </a:r>
            <a:r>
              <a:rPr sz="2600" spc="-10" dirty="0">
                <a:solidFill>
                  <a:srgbClr val="1F487C"/>
                </a:solidFill>
                <a:latin typeface="Arial"/>
                <a:cs typeface="Arial"/>
              </a:rPr>
              <a:t>attorney</a:t>
            </a:r>
            <a:endParaRPr sz="2600" dirty="0">
              <a:latin typeface="Arial"/>
              <a:cs typeface="Arial"/>
            </a:endParaRPr>
          </a:p>
          <a:p>
            <a:pPr marL="755015" lvl="1" indent="-285115">
              <a:lnSpc>
                <a:spcPct val="100000"/>
              </a:lnSpc>
              <a:spcBef>
                <a:spcPts val="315"/>
              </a:spcBef>
              <a:buChar char="•"/>
              <a:tabLst>
                <a:tab pos="755015" algn="l"/>
              </a:tabLst>
            </a:pPr>
            <a:r>
              <a:rPr sz="2600" dirty="0">
                <a:solidFill>
                  <a:srgbClr val="1F487C"/>
                </a:solidFill>
                <a:latin typeface="Arial"/>
                <a:cs typeface="Arial"/>
              </a:rPr>
              <a:t>Lawyer</a:t>
            </a:r>
            <a:r>
              <a:rPr sz="2600" spc="-70" dirty="0">
                <a:solidFill>
                  <a:srgbClr val="1F487C"/>
                </a:solidFill>
                <a:latin typeface="Arial"/>
                <a:cs typeface="Arial"/>
              </a:rPr>
              <a:t> </a:t>
            </a:r>
            <a:r>
              <a:rPr sz="2600" spc="-10" dirty="0">
                <a:solidFill>
                  <a:srgbClr val="1F487C"/>
                </a:solidFill>
                <a:latin typeface="Arial"/>
                <a:cs typeface="Arial"/>
              </a:rPr>
              <a:t>representation</a:t>
            </a:r>
            <a:r>
              <a:rPr sz="2600" spc="-40" dirty="0">
                <a:solidFill>
                  <a:srgbClr val="1F487C"/>
                </a:solidFill>
                <a:latin typeface="Arial"/>
                <a:cs typeface="Arial"/>
              </a:rPr>
              <a:t> </a:t>
            </a:r>
            <a:r>
              <a:rPr sz="2600" dirty="0">
                <a:solidFill>
                  <a:srgbClr val="1F487C"/>
                </a:solidFill>
                <a:latin typeface="Arial"/>
                <a:cs typeface="Arial"/>
              </a:rPr>
              <a:t>for</a:t>
            </a:r>
            <a:r>
              <a:rPr sz="2600" spc="-65" dirty="0">
                <a:solidFill>
                  <a:srgbClr val="1F487C"/>
                </a:solidFill>
                <a:latin typeface="Arial"/>
                <a:cs typeface="Arial"/>
              </a:rPr>
              <a:t> </a:t>
            </a:r>
            <a:r>
              <a:rPr sz="2600" dirty="0">
                <a:solidFill>
                  <a:srgbClr val="1F487C"/>
                </a:solidFill>
                <a:latin typeface="Arial"/>
                <a:cs typeface="Arial"/>
              </a:rPr>
              <a:t>settling</a:t>
            </a:r>
            <a:r>
              <a:rPr sz="2600" spc="-55" dirty="0">
                <a:solidFill>
                  <a:srgbClr val="1F487C"/>
                </a:solidFill>
                <a:latin typeface="Arial"/>
                <a:cs typeface="Arial"/>
              </a:rPr>
              <a:t> </a:t>
            </a:r>
            <a:r>
              <a:rPr sz="2600" dirty="0">
                <a:solidFill>
                  <a:srgbClr val="1F487C"/>
                </a:solidFill>
                <a:latin typeface="Arial"/>
                <a:cs typeface="Arial"/>
              </a:rPr>
              <a:t>your</a:t>
            </a:r>
            <a:r>
              <a:rPr sz="2600" spc="-65" dirty="0">
                <a:solidFill>
                  <a:srgbClr val="1F487C"/>
                </a:solidFill>
                <a:latin typeface="Arial"/>
                <a:cs typeface="Arial"/>
              </a:rPr>
              <a:t> </a:t>
            </a:r>
            <a:r>
              <a:rPr sz="2600" spc="-10" dirty="0">
                <a:solidFill>
                  <a:srgbClr val="1F487C"/>
                </a:solidFill>
                <a:latin typeface="Arial"/>
                <a:cs typeface="Arial"/>
              </a:rPr>
              <a:t>estate</a:t>
            </a:r>
            <a:endParaRPr sz="2600" dirty="0">
              <a:latin typeface="Arial"/>
              <a:cs typeface="Arial"/>
            </a:endParaRPr>
          </a:p>
          <a:p>
            <a:pPr lvl="1">
              <a:lnSpc>
                <a:spcPct val="100000"/>
              </a:lnSpc>
              <a:spcBef>
                <a:spcPts val="5"/>
              </a:spcBef>
              <a:buClr>
                <a:srgbClr val="1F487C"/>
              </a:buClr>
              <a:buFont typeface="Arial"/>
              <a:buChar char="•"/>
            </a:pPr>
            <a:endParaRPr sz="3250" dirty="0">
              <a:latin typeface="Arial"/>
              <a:cs typeface="Arial"/>
            </a:endParaRPr>
          </a:p>
          <a:p>
            <a:pPr marL="354965" indent="-342265">
              <a:lnSpc>
                <a:spcPct val="100000"/>
              </a:lnSpc>
              <a:buChar char="•"/>
              <a:tabLst>
                <a:tab pos="354965" algn="l"/>
              </a:tabLst>
            </a:pPr>
            <a:r>
              <a:rPr sz="2600" dirty="0">
                <a:solidFill>
                  <a:srgbClr val="1F487C"/>
                </a:solidFill>
                <a:latin typeface="Arial"/>
                <a:cs typeface="Arial"/>
              </a:rPr>
              <a:t>Accessing</a:t>
            </a:r>
            <a:r>
              <a:rPr sz="2600" spc="-70" dirty="0">
                <a:solidFill>
                  <a:srgbClr val="1F487C"/>
                </a:solidFill>
                <a:latin typeface="Arial"/>
                <a:cs typeface="Arial"/>
              </a:rPr>
              <a:t> </a:t>
            </a:r>
            <a:r>
              <a:rPr sz="2600" dirty="0">
                <a:solidFill>
                  <a:srgbClr val="1F487C"/>
                </a:solidFill>
                <a:latin typeface="Arial"/>
                <a:cs typeface="Arial"/>
              </a:rPr>
              <a:t>the</a:t>
            </a:r>
            <a:r>
              <a:rPr sz="2600" spc="-70" dirty="0">
                <a:solidFill>
                  <a:srgbClr val="1F487C"/>
                </a:solidFill>
                <a:latin typeface="Arial"/>
                <a:cs typeface="Arial"/>
              </a:rPr>
              <a:t> </a:t>
            </a:r>
            <a:r>
              <a:rPr sz="2600" dirty="0">
                <a:solidFill>
                  <a:srgbClr val="1F487C"/>
                </a:solidFill>
                <a:latin typeface="Arial"/>
                <a:cs typeface="Arial"/>
              </a:rPr>
              <a:t>services</a:t>
            </a:r>
            <a:r>
              <a:rPr sz="2600" spc="-80" dirty="0">
                <a:solidFill>
                  <a:srgbClr val="1F487C"/>
                </a:solidFill>
                <a:latin typeface="Arial"/>
                <a:cs typeface="Arial"/>
              </a:rPr>
              <a:t> </a:t>
            </a:r>
            <a:r>
              <a:rPr sz="2600" dirty="0">
                <a:solidFill>
                  <a:srgbClr val="1F487C"/>
                </a:solidFill>
                <a:latin typeface="Arial"/>
                <a:cs typeface="Arial"/>
              </a:rPr>
              <a:t>is</a:t>
            </a:r>
            <a:r>
              <a:rPr sz="2600" spc="-70" dirty="0">
                <a:solidFill>
                  <a:srgbClr val="1F487C"/>
                </a:solidFill>
                <a:latin typeface="Arial"/>
                <a:cs typeface="Arial"/>
              </a:rPr>
              <a:t> </a:t>
            </a:r>
            <a:r>
              <a:rPr sz="2600" spc="-10" dirty="0">
                <a:solidFill>
                  <a:srgbClr val="1F487C"/>
                </a:solidFill>
                <a:latin typeface="Arial"/>
                <a:cs typeface="Arial"/>
              </a:rPr>
              <a:t>simple</a:t>
            </a:r>
            <a:endParaRPr sz="2600" dirty="0">
              <a:latin typeface="Arial"/>
              <a:cs typeface="Arial"/>
            </a:endParaRPr>
          </a:p>
          <a:p>
            <a:pPr marL="755650" marR="245745" lvl="1" indent="-285750">
              <a:lnSpc>
                <a:spcPts val="2810"/>
              </a:lnSpc>
              <a:spcBef>
                <a:spcPts val="665"/>
              </a:spcBef>
              <a:buChar char="•"/>
              <a:tabLst>
                <a:tab pos="755650" algn="l"/>
                <a:tab pos="1767205" algn="l"/>
              </a:tabLst>
            </a:pPr>
            <a:r>
              <a:rPr sz="2600" dirty="0">
                <a:solidFill>
                  <a:srgbClr val="1F487C"/>
                </a:solidFill>
                <a:latin typeface="Arial"/>
                <a:cs typeface="Arial"/>
              </a:rPr>
              <a:t>CONUS</a:t>
            </a:r>
            <a:r>
              <a:rPr sz="2600" spc="-60" dirty="0">
                <a:solidFill>
                  <a:srgbClr val="1F487C"/>
                </a:solidFill>
                <a:latin typeface="Arial"/>
                <a:cs typeface="Arial"/>
              </a:rPr>
              <a:t> </a:t>
            </a:r>
            <a:r>
              <a:rPr sz="2600" dirty="0">
                <a:solidFill>
                  <a:srgbClr val="1F487C"/>
                </a:solidFill>
                <a:latin typeface="Arial"/>
                <a:cs typeface="Arial"/>
              </a:rPr>
              <a:t>contact</a:t>
            </a:r>
            <a:r>
              <a:rPr sz="2600" spc="-45" dirty="0">
                <a:solidFill>
                  <a:srgbClr val="1F487C"/>
                </a:solidFill>
                <a:latin typeface="Arial"/>
                <a:cs typeface="Arial"/>
              </a:rPr>
              <a:t> </a:t>
            </a:r>
            <a:r>
              <a:rPr lang="en-US" sz="2600" spc="-45" dirty="0" smtClean="0">
                <a:solidFill>
                  <a:srgbClr val="1F487C"/>
                </a:solidFill>
                <a:latin typeface="Arial"/>
                <a:cs typeface="Arial"/>
              </a:rPr>
              <a:t>MetLife Legal Plans </a:t>
            </a:r>
            <a:r>
              <a:rPr sz="2600" dirty="0" smtClean="0">
                <a:solidFill>
                  <a:srgbClr val="1F487C"/>
                </a:solidFill>
                <a:latin typeface="Arial"/>
                <a:cs typeface="Arial"/>
              </a:rPr>
              <a:t>at</a:t>
            </a:r>
            <a:r>
              <a:rPr sz="2600" spc="-50" dirty="0" smtClean="0">
                <a:solidFill>
                  <a:srgbClr val="1F487C"/>
                </a:solidFill>
                <a:latin typeface="Arial"/>
                <a:cs typeface="Arial"/>
              </a:rPr>
              <a:t> </a:t>
            </a:r>
            <a:r>
              <a:rPr sz="2600" spc="-10" dirty="0">
                <a:solidFill>
                  <a:srgbClr val="1F487C"/>
                </a:solidFill>
                <a:latin typeface="Arial"/>
                <a:cs typeface="Arial"/>
              </a:rPr>
              <a:t>1-</a:t>
            </a:r>
            <a:r>
              <a:rPr sz="2600" spc="-20" dirty="0">
                <a:solidFill>
                  <a:srgbClr val="1F487C"/>
                </a:solidFill>
                <a:latin typeface="Arial"/>
                <a:cs typeface="Arial"/>
              </a:rPr>
              <a:t>800-821- </a:t>
            </a:r>
            <a:r>
              <a:rPr sz="2600" spc="-10" dirty="0">
                <a:solidFill>
                  <a:srgbClr val="1F487C"/>
                </a:solidFill>
                <a:latin typeface="Arial"/>
                <a:cs typeface="Arial"/>
              </a:rPr>
              <a:t>6400.</a:t>
            </a:r>
            <a:r>
              <a:rPr sz="2600" dirty="0">
                <a:solidFill>
                  <a:srgbClr val="1F487C"/>
                </a:solidFill>
                <a:latin typeface="Arial"/>
                <a:cs typeface="Arial"/>
              </a:rPr>
              <a:t>	Plan</a:t>
            </a:r>
            <a:r>
              <a:rPr sz="2600" spc="-50" dirty="0">
                <a:solidFill>
                  <a:srgbClr val="1F487C"/>
                </a:solidFill>
                <a:latin typeface="Arial"/>
                <a:cs typeface="Arial"/>
              </a:rPr>
              <a:t> </a:t>
            </a:r>
            <a:r>
              <a:rPr sz="2600" spc="-10" dirty="0">
                <a:solidFill>
                  <a:srgbClr val="1F487C"/>
                </a:solidFill>
                <a:latin typeface="Arial"/>
                <a:cs typeface="Arial"/>
              </a:rPr>
              <a:t>#109800</a:t>
            </a:r>
            <a:endParaRPr sz="2600" dirty="0">
              <a:latin typeface="Arial"/>
              <a:cs typeface="Arial"/>
            </a:endParaRPr>
          </a:p>
          <a:p>
            <a:pPr marL="755650" marR="317500" lvl="1" indent="-285750">
              <a:lnSpc>
                <a:spcPts val="2810"/>
              </a:lnSpc>
              <a:spcBef>
                <a:spcPts val="620"/>
              </a:spcBef>
              <a:buChar char="•"/>
              <a:tabLst>
                <a:tab pos="755650" algn="l"/>
              </a:tabLst>
            </a:pPr>
            <a:r>
              <a:rPr sz="2600" dirty="0">
                <a:solidFill>
                  <a:srgbClr val="1F487C"/>
                </a:solidFill>
                <a:latin typeface="Arial"/>
                <a:cs typeface="Arial"/>
              </a:rPr>
              <a:t>Overseas</a:t>
            </a:r>
            <a:r>
              <a:rPr sz="2600" spc="-65" dirty="0">
                <a:solidFill>
                  <a:srgbClr val="1F487C"/>
                </a:solidFill>
                <a:latin typeface="Arial"/>
                <a:cs typeface="Arial"/>
              </a:rPr>
              <a:t> </a:t>
            </a:r>
            <a:r>
              <a:rPr sz="2600" dirty="0">
                <a:solidFill>
                  <a:srgbClr val="1F487C"/>
                </a:solidFill>
                <a:latin typeface="Arial"/>
                <a:cs typeface="Arial"/>
              </a:rPr>
              <a:t>contact</a:t>
            </a:r>
            <a:r>
              <a:rPr sz="2600" spc="-60" dirty="0">
                <a:solidFill>
                  <a:srgbClr val="1F487C"/>
                </a:solidFill>
                <a:latin typeface="Arial"/>
                <a:cs typeface="Arial"/>
              </a:rPr>
              <a:t> </a:t>
            </a:r>
            <a:r>
              <a:rPr lang="en-US" sz="2600" spc="-60" dirty="0" smtClean="0">
                <a:solidFill>
                  <a:srgbClr val="1F487C"/>
                </a:solidFill>
                <a:latin typeface="Arial"/>
                <a:cs typeface="Arial"/>
              </a:rPr>
              <a:t>MetLife Legal P</a:t>
            </a:r>
            <a:r>
              <a:rPr sz="2600" dirty="0" smtClean="0">
                <a:solidFill>
                  <a:srgbClr val="1F487C"/>
                </a:solidFill>
                <a:latin typeface="Arial"/>
                <a:cs typeface="Arial"/>
              </a:rPr>
              <a:t>lans</a:t>
            </a:r>
            <a:r>
              <a:rPr sz="2600" spc="-65" dirty="0" smtClean="0">
                <a:solidFill>
                  <a:srgbClr val="1F487C"/>
                </a:solidFill>
                <a:latin typeface="Arial"/>
                <a:cs typeface="Arial"/>
              </a:rPr>
              <a:t> </a:t>
            </a:r>
            <a:r>
              <a:rPr sz="2600" dirty="0">
                <a:solidFill>
                  <a:srgbClr val="1F487C"/>
                </a:solidFill>
                <a:latin typeface="Arial"/>
                <a:cs typeface="Arial"/>
              </a:rPr>
              <a:t>at</a:t>
            </a:r>
            <a:r>
              <a:rPr sz="2600" spc="-65" dirty="0">
                <a:solidFill>
                  <a:srgbClr val="1F487C"/>
                </a:solidFill>
                <a:latin typeface="Arial"/>
                <a:cs typeface="Arial"/>
              </a:rPr>
              <a:t> </a:t>
            </a:r>
            <a:r>
              <a:rPr sz="2600" spc="-10" dirty="0" smtClean="0">
                <a:solidFill>
                  <a:srgbClr val="1F487C"/>
                </a:solidFill>
                <a:latin typeface="Arial"/>
                <a:cs typeface="Arial"/>
              </a:rPr>
              <a:t>216-</a:t>
            </a:r>
            <a:r>
              <a:rPr sz="2600" spc="-20" dirty="0" smtClean="0">
                <a:solidFill>
                  <a:srgbClr val="1F487C"/>
                </a:solidFill>
                <a:latin typeface="Arial"/>
                <a:cs typeface="Arial"/>
              </a:rPr>
              <a:t>535-</a:t>
            </a:r>
            <a:r>
              <a:rPr sz="2600" dirty="0" smtClean="0">
                <a:solidFill>
                  <a:srgbClr val="1F487C"/>
                </a:solidFill>
                <a:latin typeface="Arial"/>
                <a:cs typeface="Arial"/>
              </a:rPr>
              <a:t>4395</a:t>
            </a:r>
            <a:r>
              <a:rPr sz="2600" spc="-30" dirty="0" smtClean="0">
                <a:solidFill>
                  <a:srgbClr val="1F487C"/>
                </a:solidFill>
                <a:latin typeface="Arial"/>
                <a:cs typeface="Arial"/>
              </a:rPr>
              <a:t> </a:t>
            </a:r>
            <a:r>
              <a:rPr sz="2600" dirty="0">
                <a:solidFill>
                  <a:srgbClr val="1F487C"/>
                </a:solidFill>
                <a:latin typeface="Arial"/>
                <a:cs typeface="Arial"/>
              </a:rPr>
              <a:t>or</a:t>
            </a:r>
            <a:r>
              <a:rPr sz="2600" spc="-60" dirty="0">
                <a:solidFill>
                  <a:srgbClr val="1F487C"/>
                </a:solidFill>
                <a:latin typeface="Arial"/>
                <a:cs typeface="Arial"/>
              </a:rPr>
              <a:t> </a:t>
            </a:r>
            <a:r>
              <a:rPr sz="2600" dirty="0">
                <a:solidFill>
                  <a:srgbClr val="1F487C"/>
                </a:solidFill>
                <a:latin typeface="Arial"/>
                <a:cs typeface="Arial"/>
              </a:rPr>
              <a:t>email</a:t>
            </a:r>
            <a:r>
              <a:rPr sz="2600" spc="-55" dirty="0">
                <a:solidFill>
                  <a:srgbClr val="1F487C"/>
                </a:solidFill>
                <a:latin typeface="Arial"/>
                <a:cs typeface="Arial"/>
              </a:rPr>
              <a:t> </a:t>
            </a:r>
            <a:r>
              <a:rPr sz="2600" spc="-10" dirty="0">
                <a:solidFill>
                  <a:srgbClr val="1F487C"/>
                </a:solidFill>
                <a:latin typeface="Arial"/>
                <a:cs typeface="Arial"/>
                <a:hlinkClick r:id="rId2"/>
              </a:rPr>
              <a:t>csc@legalplans.com</a:t>
            </a:r>
            <a:endParaRPr sz="2600" dirty="0">
              <a:latin typeface="Arial"/>
              <a:cs typeface="Arial"/>
            </a:endParaRPr>
          </a:p>
          <a:p>
            <a:pPr marL="12700">
              <a:lnSpc>
                <a:spcPct val="100000"/>
              </a:lnSpc>
              <a:spcBef>
                <a:spcPts val="280"/>
              </a:spcBef>
            </a:pPr>
            <a:r>
              <a:rPr sz="2700" dirty="0">
                <a:solidFill>
                  <a:srgbClr val="1F487C"/>
                </a:solidFill>
                <a:latin typeface="Arial"/>
                <a:cs typeface="Arial"/>
              </a:rPr>
              <a:t>.</a:t>
            </a:r>
            <a:endParaRPr sz="2700" dirty="0">
              <a:latin typeface="Arial"/>
              <a:cs typeface="Aria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8651" rIns="0" bIns="0" rtlCol="0">
            <a:spAutoFit/>
          </a:bodyPr>
          <a:lstStyle/>
          <a:p>
            <a:pPr marL="4418330">
              <a:lnSpc>
                <a:spcPct val="100000"/>
              </a:lnSpc>
              <a:spcBef>
                <a:spcPts val="95"/>
              </a:spcBef>
            </a:pPr>
            <a:r>
              <a:rPr dirty="0"/>
              <a:t>Next</a:t>
            </a:r>
            <a:r>
              <a:rPr spc="-70" dirty="0"/>
              <a:t> </a:t>
            </a:r>
            <a:r>
              <a:rPr spc="-10" dirty="0"/>
              <a:t>Steps</a:t>
            </a:r>
          </a:p>
        </p:txBody>
      </p:sp>
      <p:sp>
        <p:nvSpPr>
          <p:cNvPr id="3" name="object 3"/>
          <p:cNvSpPr txBox="1">
            <a:spLocks noGrp="1"/>
          </p:cNvSpPr>
          <p:nvPr>
            <p:ph type="body" idx="1"/>
          </p:nvPr>
        </p:nvSpPr>
        <p:spPr>
          <a:xfrm>
            <a:off x="845311" y="1401064"/>
            <a:ext cx="7155689" cy="3367589"/>
          </a:xfrm>
          <a:prstGeom prst="rect">
            <a:avLst/>
          </a:prstGeom>
        </p:spPr>
        <p:txBody>
          <a:bodyPr vert="horz" wrap="square" lIns="0" tIns="12700" rIns="0" bIns="0" rtlCol="0">
            <a:spAutoFit/>
          </a:bodyPr>
          <a:lstStyle/>
          <a:p>
            <a:pPr marL="355600" marR="380365" indent="-343535">
              <a:lnSpc>
                <a:spcPct val="100000"/>
              </a:lnSpc>
              <a:spcBef>
                <a:spcPts val="100"/>
              </a:spcBef>
              <a:buFont typeface="Arial"/>
              <a:buChar char="•"/>
              <a:tabLst>
                <a:tab pos="355600" algn="l"/>
              </a:tabLst>
            </a:pPr>
            <a:r>
              <a:rPr b="0" dirty="0"/>
              <a:t>Create</a:t>
            </a:r>
            <a:r>
              <a:rPr b="0" spc="-10" dirty="0"/>
              <a:t> </a:t>
            </a:r>
            <a:r>
              <a:rPr b="0" dirty="0"/>
              <a:t>your</a:t>
            </a:r>
            <a:r>
              <a:rPr b="0" spc="-10" dirty="0"/>
              <a:t> </a:t>
            </a:r>
            <a:r>
              <a:rPr b="0" dirty="0"/>
              <a:t>personal</a:t>
            </a:r>
            <a:r>
              <a:rPr b="0" spc="-10" dirty="0"/>
              <a:t> </a:t>
            </a:r>
            <a:r>
              <a:rPr b="0" dirty="0"/>
              <a:t>my</a:t>
            </a:r>
            <a:r>
              <a:rPr b="0" spc="-10" dirty="0"/>
              <a:t> Social </a:t>
            </a:r>
            <a:r>
              <a:rPr b="0" dirty="0"/>
              <a:t>Security</a:t>
            </a:r>
            <a:r>
              <a:rPr b="0" spc="-20" dirty="0"/>
              <a:t> </a:t>
            </a:r>
            <a:r>
              <a:rPr b="0" dirty="0"/>
              <a:t>account</a:t>
            </a:r>
            <a:r>
              <a:rPr b="0" spc="-15" dirty="0"/>
              <a:t> </a:t>
            </a:r>
            <a:r>
              <a:rPr b="0" dirty="0"/>
              <a:t>today</a:t>
            </a:r>
            <a:r>
              <a:rPr b="0" spc="-20" dirty="0"/>
              <a:t> </a:t>
            </a:r>
            <a:r>
              <a:rPr b="0" dirty="0"/>
              <a:t>by</a:t>
            </a:r>
            <a:r>
              <a:rPr b="0" spc="-15" dirty="0"/>
              <a:t> </a:t>
            </a:r>
            <a:r>
              <a:rPr b="0" dirty="0"/>
              <a:t>going</a:t>
            </a:r>
            <a:r>
              <a:rPr b="0" spc="-45" dirty="0"/>
              <a:t> </a:t>
            </a:r>
            <a:r>
              <a:rPr b="0" spc="-25" dirty="0"/>
              <a:t>to: </a:t>
            </a:r>
            <a:r>
              <a:rPr b="0" spc="-10" dirty="0"/>
              <a:t>SSA.gov/myaccount</a:t>
            </a:r>
          </a:p>
          <a:p>
            <a:pPr>
              <a:lnSpc>
                <a:spcPct val="100000"/>
              </a:lnSpc>
              <a:buClr>
                <a:srgbClr val="001F5F"/>
              </a:buClr>
              <a:buFont typeface="Arial"/>
              <a:buChar char="•"/>
            </a:pPr>
            <a:endParaRPr sz="2700" b="0" dirty="0"/>
          </a:p>
          <a:p>
            <a:pPr marL="355600" marR="832485" indent="-343535">
              <a:lnSpc>
                <a:spcPct val="100000"/>
              </a:lnSpc>
              <a:buFont typeface="Arial"/>
              <a:buChar char="•"/>
              <a:tabLst>
                <a:tab pos="355600" algn="l"/>
              </a:tabLst>
            </a:pPr>
            <a:r>
              <a:rPr b="0" dirty="0" smtClean="0"/>
              <a:t>Use</a:t>
            </a:r>
            <a:r>
              <a:rPr b="0" spc="-35" dirty="0" smtClean="0"/>
              <a:t> </a:t>
            </a:r>
            <a:r>
              <a:rPr b="0" dirty="0"/>
              <a:t>the</a:t>
            </a:r>
            <a:r>
              <a:rPr b="0" spc="-35" dirty="0"/>
              <a:t> </a:t>
            </a:r>
            <a:r>
              <a:rPr b="0" dirty="0"/>
              <a:t>Retirement</a:t>
            </a:r>
            <a:r>
              <a:rPr b="0" spc="-15" dirty="0"/>
              <a:t> </a:t>
            </a:r>
            <a:r>
              <a:rPr lang="en-US" b="0" spc="-15" dirty="0" smtClean="0"/>
              <a:t>Estimate Generator on LEARN (user ID is your payroll number</a:t>
            </a:r>
            <a:r>
              <a:rPr lang="en-US" b="0" spc="-15" dirty="0" smtClean="0"/>
              <a:t>) to model different scenarios</a:t>
            </a:r>
            <a:endParaRPr sz="2700" b="0" dirty="0"/>
          </a:p>
          <a:p>
            <a:pPr>
              <a:lnSpc>
                <a:spcPct val="100000"/>
              </a:lnSpc>
              <a:spcBef>
                <a:spcPts val="10"/>
              </a:spcBef>
              <a:buClr>
                <a:srgbClr val="001F5F"/>
              </a:buClr>
              <a:buFont typeface="Arial"/>
              <a:buChar char="•"/>
            </a:pPr>
            <a:endParaRPr sz="2300" b="0" dirty="0"/>
          </a:p>
          <a:p>
            <a:pPr marL="355600" marR="5080" indent="-343535">
              <a:lnSpc>
                <a:spcPct val="100000"/>
              </a:lnSpc>
              <a:buFont typeface="Arial"/>
              <a:buChar char="•"/>
              <a:tabLst>
                <a:tab pos="355600" algn="l"/>
              </a:tabLst>
            </a:pPr>
            <a:r>
              <a:rPr b="0" dirty="0"/>
              <a:t>Provide</a:t>
            </a:r>
            <a:r>
              <a:rPr b="0" spc="-25" dirty="0"/>
              <a:t> </a:t>
            </a:r>
            <a:r>
              <a:rPr b="0" dirty="0"/>
              <a:t>at</a:t>
            </a:r>
            <a:r>
              <a:rPr b="0" spc="-15" dirty="0"/>
              <a:t> </a:t>
            </a:r>
            <a:r>
              <a:rPr b="0" dirty="0"/>
              <a:t>least</a:t>
            </a:r>
            <a:r>
              <a:rPr b="0" spc="-15" dirty="0"/>
              <a:t> </a:t>
            </a:r>
            <a:r>
              <a:rPr b="0" dirty="0"/>
              <a:t>90</a:t>
            </a:r>
            <a:r>
              <a:rPr b="0" spc="-15" dirty="0"/>
              <a:t> </a:t>
            </a:r>
            <a:r>
              <a:rPr b="0" dirty="0"/>
              <a:t>days</a:t>
            </a:r>
            <a:r>
              <a:rPr b="0" spc="-10" dirty="0"/>
              <a:t> </a:t>
            </a:r>
            <a:r>
              <a:rPr b="0" dirty="0"/>
              <a:t>notice</a:t>
            </a:r>
            <a:r>
              <a:rPr b="0" spc="-15" dirty="0"/>
              <a:t> </a:t>
            </a:r>
            <a:r>
              <a:rPr b="0" dirty="0"/>
              <a:t>of</a:t>
            </a:r>
            <a:r>
              <a:rPr b="0" spc="-15" dirty="0"/>
              <a:t> </a:t>
            </a:r>
            <a:r>
              <a:rPr b="0" spc="-20" dirty="0"/>
              <a:t>your </a:t>
            </a:r>
            <a:r>
              <a:rPr b="0" dirty="0"/>
              <a:t>intent</a:t>
            </a:r>
            <a:r>
              <a:rPr b="0" spc="-10" dirty="0"/>
              <a:t> </a:t>
            </a:r>
            <a:r>
              <a:rPr b="0" dirty="0"/>
              <a:t>to</a:t>
            </a:r>
            <a:r>
              <a:rPr b="0" spc="-25" dirty="0"/>
              <a:t> </a:t>
            </a:r>
            <a:r>
              <a:rPr b="0" dirty="0"/>
              <a:t>retire</a:t>
            </a:r>
            <a:r>
              <a:rPr b="0" spc="-5" dirty="0"/>
              <a:t> </a:t>
            </a:r>
            <a:r>
              <a:rPr b="0" dirty="0"/>
              <a:t>to</a:t>
            </a:r>
            <a:r>
              <a:rPr b="0" spc="-25" dirty="0"/>
              <a:t> </a:t>
            </a:r>
            <a:r>
              <a:rPr b="0" dirty="0"/>
              <a:t>your</a:t>
            </a:r>
            <a:r>
              <a:rPr b="0" spc="-10" dirty="0"/>
              <a:t> </a:t>
            </a:r>
            <a:r>
              <a:rPr b="0" dirty="0"/>
              <a:t>supervisor</a:t>
            </a:r>
            <a:r>
              <a:rPr b="0" spc="5" dirty="0"/>
              <a:t> </a:t>
            </a:r>
            <a:r>
              <a:rPr b="0" spc="-25" dirty="0"/>
              <a:t>and </a:t>
            </a:r>
            <a:r>
              <a:rPr b="0" dirty="0"/>
              <a:t>HR</a:t>
            </a:r>
            <a:r>
              <a:rPr b="0" spc="-30" dirty="0"/>
              <a:t> </a:t>
            </a:r>
            <a:r>
              <a:rPr b="0" spc="-25" dirty="0" smtClean="0"/>
              <a:t>rep</a:t>
            </a:r>
            <a:r>
              <a:rPr lang="en-US" b="0" spc="-25" dirty="0" smtClean="0"/>
              <a:t>resentative</a:t>
            </a:r>
            <a:endParaRPr b="0" spc="-25"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84150" rIns="0" bIns="0" rtlCol="0">
            <a:spAutoFit/>
          </a:bodyPr>
          <a:lstStyle/>
          <a:p>
            <a:pPr marL="2581910">
              <a:lnSpc>
                <a:spcPct val="100000"/>
              </a:lnSpc>
              <a:spcBef>
                <a:spcPts val="100"/>
              </a:spcBef>
            </a:pPr>
            <a:r>
              <a:rPr sz="2500" dirty="0"/>
              <a:t>NEXCOM</a:t>
            </a:r>
            <a:r>
              <a:rPr sz="2500" spc="-20" dirty="0"/>
              <a:t> </a:t>
            </a:r>
            <a:r>
              <a:rPr sz="2500" dirty="0"/>
              <a:t>Benefit</a:t>
            </a:r>
            <a:r>
              <a:rPr sz="2500" spc="-15" dirty="0"/>
              <a:t> </a:t>
            </a:r>
            <a:r>
              <a:rPr sz="2500" spc="-10" dirty="0"/>
              <a:t>Package</a:t>
            </a:r>
            <a:endParaRPr sz="2500"/>
          </a:p>
        </p:txBody>
      </p:sp>
      <p:sp>
        <p:nvSpPr>
          <p:cNvPr id="3" name="object 3"/>
          <p:cNvSpPr txBox="1"/>
          <p:nvPr/>
        </p:nvSpPr>
        <p:spPr>
          <a:xfrm>
            <a:off x="993139" y="916178"/>
            <a:ext cx="7584440" cy="5009515"/>
          </a:xfrm>
          <a:prstGeom prst="rect">
            <a:avLst/>
          </a:prstGeom>
        </p:spPr>
        <p:txBody>
          <a:bodyPr vert="horz" wrap="square" lIns="0" tIns="58419" rIns="0" bIns="0" rtlCol="0">
            <a:spAutoFit/>
          </a:bodyPr>
          <a:lstStyle/>
          <a:p>
            <a:pPr marL="12700" marR="16510" indent="118110">
              <a:lnSpc>
                <a:spcPct val="80000"/>
              </a:lnSpc>
              <a:spcBef>
                <a:spcPts val="459"/>
              </a:spcBef>
              <a:buFont typeface="Arial"/>
              <a:buChar char="•"/>
              <a:tabLst>
                <a:tab pos="130810" algn="l"/>
              </a:tabLst>
            </a:pPr>
            <a:r>
              <a:rPr sz="1500" b="1" dirty="0">
                <a:solidFill>
                  <a:srgbClr val="1F487C"/>
                </a:solidFill>
                <a:latin typeface="Arial"/>
                <a:cs typeface="Arial"/>
              </a:rPr>
              <a:t>Pension</a:t>
            </a:r>
            <a:r>
              <a:rPr sz="1500" b="1" spc="-30" dirty="0">
                <a:solidFill>
                  <a:srgbClr val="1F487C"/>
                </a:solidFill>
                <a:latin typeface="Arial"/>
                <a:cs typeface="Arial"/>
              </a:rPr>
              <a:t> </a:t>
            </a:r>
            <a:r>
              <a:rPr sz="1500" b="1" dirty="0">
                <a:solidFill>
                  <a:srgbClr val="1F487C"/>
                </a:solidFill>
                <a:latin typeface="Arial"/>
                <a:cs typeface="Arial"/>
              </a:rPr>
              <a:t>Plan:</a:t>
            </a:r>
            <a:r>
              <a:rPr sz="1500" b="1" spc="-30" dirty="0">
                <a:solidFill>
                  <a:srgbClr val="1F487C"/>
                </a:solidFill>
                <a:latin typeface="Arial"/>
                <a:cs typeface="Arial"/>
              </a:rPr>
              <a:t> </a:t>
            </a:r>
            <a:r>
              <a:rPr sz="1500" dirty="0">
                <a:solidFill>
                  <a:srgbClr val="1F487C"/>
                </a:solidFill>
                <a:latin typeface="Arial"/>
                <a:cs typeface="Arial"/>
              </a:rPr>
              <a:t>By</a:t>
            </a:r>
            <a:r>
              <a:rPr sz="1500" spc="-25" dirty="0">
                <a:solidFill>
                  <a:srgbClr val="1F487C"/>
                </a:solidFill>
                <a:latin typeface="Arial"/>
                <a:cs typeface="Arial"/>
              </a:rPr>
              <a:t> </a:t>
            </a:r>
            <a:r>
              <a:rPr sz="1500" dirty="0">
                <a:solidFill>
                  <a:srgbClr val="1F487C"/>
                </a:solidFill>
                <a:latin typeface="Arial"/>
                <a:cs typeface="Arial"/>
              </a:rPr>
              <a:t>far,</a:t>
            </a:r>
            <a:r>
              <a:rPr sz="1500" spc="-15" dirty="0">
                <a:solidFill>
                  <a:srgbClr val="1F487C"/>
                </a:solidFill>
                <a:latin typeface="Arial"/>
                <a:cs typeface="Arial"/>
              </a:rPr>
              <a:t> </a:t>
            </a:r>
            <a:r>
              <a:rPr sz="1500" dirty="0">
                <a:solidFill>
                  <a:srgbClr val="1F487C"/>
                </a:solidFill>
                <a:latin typeface="Arial"/>
                <a:cs typeface="Arial"/>
              </a:rPr>
              <a:t>the</a:t>
            </a:r>
            <a:r>
              <a:rPr sz="1500" spc="-25" dirty="0">
                <a:solidFill>
                  <a:srgbClr val="1F487C"/>
                </a:solidFill>
                <a:latin typeface="Arial"/>
                <a:cs typeface="Arial"/>
              </a:rPr>
              <a:t> </a:t>
            </a:r>
            <a:r>
              <a:rPr sz="1500" dirty="0">
                <a:solidFill>
                  <a:srgbClr val="1F487C"/>
                </a:solidFill>
                <a:latin typeface="Arial"/>
                <a:cs typeface="Arial"/>
              </a:rPr>
              <a:t>pension retirement</a:t>
            </a:r>
            <a:r>
              <a:rPr sz="1500" spc="-5" dirty="0">
                <a:solidFill>
                  <a:srgbClr val="1F487C"/>
                </a:solidFill>
                <a:latin typeface="Arial"/>
                <a:cs typeface="Arial"/>
              </a:rPr>
              <a:t> </a:t>
            </a:r>
            <a:r>
              <a:rPr sz="1500" dirty="0">
                <a:solidFill>
                  <a:srgbClr val="1F487C"/>
                </a:solidFill>
                <a:latin typeface="Arial"/>
                <a:cs typeface="Arial"/>
              </a:rPr>
              <a:t>plan</a:t>
            </a:r>
            <a:r>
              <a:rPr sz="1500" spc="-5" dirty="0">
                <a:solidFill>
                  <a:srgbClr val="1F487C"/>
                </a:solidFill>
                <a:latin typeface="Arial"/>
                <a:cs typeface="Arial"/>
              </a:rPr>
              <a:t> </a:t>
            </a:r>
            <a:r>
              <a:rPr sz="1500" dirty="0">
                <a:solidFill>
                  <a:srgbClr val="1F487C"/>
                </a:solidFill>
                <a:latin typeface="Arial"/>
                <a:cs typeface="Arial"/>
              </a:rPr>
              <a:t>is</a:t>
            </a:r>
            <a:r>
              <a:rPr sz="1500" spc="-15" dirty="0">
                <a:solidFill>
                  <a:srgbClr val="1F487C"/>
                </a:solidFill>
                <a:latin typeface="Arial"/>
                <a:cs typeface="Arial"/>
              </a:rPr>
              <a:t> </a:t>
            </a:r>
            <a:r>
              <a:rPr sz="1500" dirty="0">
                <a:solidFill>
                  <a:srgbClr val="1F487C"/>
                </a:solidFill>
                <a:latin typeface="Arial"/>
                <a:cs typeface="Arial"/>
              </a:rPr>
              <a:t>the</a:t>
            </a:r>
            <a:r>
              <a:rPr sz="1500" spc="-20" dirty="0">
                <a:solidFill>
                  <a:srgbClr val="1F487C"/>
                </a:solidFill>
                <a:latin typeface="Arial"/>
                <a:cs typeface="Arial"/>
              </a:rPr>
              <a:t> </a:t>
            </a:r>
            <a:r>
              <a:rPr sz="1500" dirty="0">
                <a:solidFill>
                  <a:srgbClr val="1F487C"/>
                </a:solidFill>
                <a:latin typeface="Arial"/>
                <a:cs typeface="Arial"/>
              </a:rPr>
              <a:t>richest</a:t>
            </a:r>
            <a:r>
              <a:rPr sz="1500" spc="-15" dirty="0">
                <a:solidFill>
                  <a:srgbClr val="1F487C"/>
                </a:solidFill>
                <a:latin typeface="Arial"/>
                <a:cs typeface="Arial"/>
              </a:rPr>
              <a:t> </a:t>
            </a:r>
            <a:r>
              <a:rPr sz="1500" dirty="0">
                <a:solidFill>
                  <a:srgbClr val="1F487C"/>
                </a:solidFill>
                <a:latin typeface="Arial"/>
                <a:cs typeface="Arial"/>
              </a:rPr>
              <a:t>benefit</a:t>
            </a:r>
            <a:r>
              <a:rPr sz="1500" spc="-10" dirty="0">
                <a:solidFill>
                  <a:srgbClr val="1F487C"/>
                </a:solidFill>
                <a:latin typeface="Arial"/>
                <a:cs typeface="Arial"/>
              </a:rPr>
              <a:t> </a:t>
            </a:r>
            <a:r>
              <a:rPr sz="1500" dirty="0">
                <a:solidFill>
                  <a:srgbClr val="1F487C"/>
                </a:solidFill>
                <a:latin typeface="Arial"/>
                <a:cs typeface="Arial"/>
              </a:rPr>
              <a:t>NEXCOM</a:t>
            </a:r>
            <a:r>
              <a:rPr sz="1500" spc="-30" dirty="0">
                <a:solidFill>
                  <a:srgbClr val="1F487C"/>
                </a:solidFill>
                <a:latin typeface="Arial"/>
                <a:cs typeface="Arial"/>
              </a:rPr>
              <a:t> </a:t>
            </a:r>
            <a:r>
              <a:rPr sz="1500" spc="-10" dirty="0">
                <a:solidFill>
                  <a:srgbClr val="1F487C"/>
                </a:solidFill>
                <a:latin typeface="Arial"/>
                <a:cs typeface="Arial"/>
              </a:rPr>
              <a:t>offers. </a:t>
            </a:r>
            <a:r>
              <a:rPr sz="1500" spc="-40" dirty="0">
                <a:solidFill>
                  <a:srgbClr val="1F487C"/>
                </a:solidFill>
                <a:latin typeface="Arial"/>
                <a:cs typeface="Arial"/>
              </a:rPr>
              <a:t>Today,</a:t>
            </a:r>
            <a:r>
              <a:rPr sz="1500" spc="-15" dirty="0">
                <a:solidFill>
                  <a:srgbClr val="1F487C"/>
                </a:solidFill>
                <a:latin typeface="Arial"/>
                <a:cs typeface="Arial"/>
              </a:rPr>
              <a:t> </a:t>
            </a:r>
            <a:r>
              <a:rPr sz="1500" dirty="0">
                <a:solidFill>
                  <a:srgbClr val="1F487C"/>
                </a:solidFill>
                <a:latin typeface="Arial"/>
                <a:cs typeface="Arial"/>
              </a:rPr>
              <a:t>only</a:t>
            </a:r>
            <a:r>
              <a:rPr sz="1500" spc="-10" dirty="0">
                <a:solidFill>
                  <a:srgbClr val="1F487C"/>
                </a:solidFill>
                <a:latin typeface="Arial"/>
                <a:cs typeface="Arial"/>
              </a:rPr>
              <a:t> </a:t>
            </a:r>
            <a:r>
              <a:rPr sz="1500" dirty="0">
                <a:solidFill>
                  <a:srgbClr val="1F487C"/>
                </a:solidFill>
                <a:latin typeface="Arial"/>
                <a:cs typeface="Arial"/>
              </a:rPr>
              <a:t>about</a:t>
            </a:r>
            <a:r>
              <a:rPr sz="1500" spc="-5" dirty="0">
                <a:solidFill>
                  <a:srgbClr val="1F487C"/>
                </a:solidFill>
                <a:latin typeface="Arial"/>
                <a:cs typeface="Arial"/>
              </a:rPr>
              <a:t> </a:t>
            </a:r>
            <a:r>
              <a:rPr sz="1500" dirty="0">
                <a:solidFill>
                  <a:srgbClr val="1F487C"/>
                </a:solidFill>
                <a:latin typeface="Arial"/>
                <a:cs typeface="Arial"/>
              </a:rPr>
              <a:t>7%</a:t>
            </a:r>
            <a:r>
              <a:rPr sz="1500" spc="-10" dirty="0">
                <a:solidFill>
                  <a:srgbClr val="1F487C"/>
                </a:solidFill>
                <a:latin typeface="Arial"/>
                <a:cs typeface="Arial"/>
              </a:rPr>
              <a:t> </a:t>
            </a:r>
            <a:r>
              <a:rPr sz="1500" dirty="0">
                <a:solidFill>
                  <a:srgbClr val="1F487C"/>
                </a:solidFill>
                <a:latin typeface="Arial"/>
                <a:cs typeface="Arial"/>
              </a:rPr>
              <a:t>of</a:t>
            </a:r>
            <a:r>
              <a:rPr sz="1500" spc="-10" dirty="0">
                <a:solidFill>
                  <a:srgbClr val="1F487C"/>
                </a:solidFill>
                <a:latin typeface="Arial"/>
                <a:cs typeface="Arial"/>
              </a:rPr>
              <a:t> </a:t>
            </a:r>
            <a:r>
              <a:rPr sz="1500" dirty="0">
                <a:solidFill>
                  <a:srgbClr val="1F487C"/>
                </a:solidFill>
                <a:latin typeface="Arial"/>
                <a:cs typeface="Arial"/>
              </a:rPr>
              <a:t>companies</a:t>
            </a:r>
            <a:r>
              <a:rPr sz="1500" spc="10" dirty="0">
                <a:solidFill>
                  <a:srgbClr val="1F487C"/>
                </a:solidFill>
                <a:latin typeface="Arial"/>
                <a:cs typeface="Arial"/>
              </a:rPr>
              <a:t> </a:t>
            </a:r>
            <a:r>
              <a:rPr sz="1500" dirty="0">
                <a:solidFill>
                  <a:srgbClr val="1F487C"/>
                </a:solidFill>
                <a:latin typeface="Arial"/>
                <a:cs typeface="Arial"/>
              </a:rPr>
              <a:t>offer</a:t>
            </a:r>
            <a:r>
              <a:rPr sz="1500" spc="-15" dirty="0">
                <a:solidFill>
                  <a:srgbClr val="1F487C"/>
                </a:solidFill>
                <a:latin typeface="Arial"/>
                <a:cs typeface="Arial"/>
              </a:rPr>
              <a:t> </a:t>
            </a:r>
            <a:r>
              <a:rPr sz="1500" dirty="0">
                <a:solidFill>
                  <a:srgbClr val="1F487C"/>
                </a:solidFill>
                <a:latin typeface="Arial"/>
                <a:cs typeface="Arial"/>
              </a:rPr>
              <a:t>this</a:t>
            </a:r>
            <a:r>
              <a:rPr sz="1500" spc="-15" dirty="0">
                <a:solidFill>
                  <a:srgbClr val="1F487C"/>
                </a:solidFill>
                <a:latin typeface="Arial"/>
                <a:cs typeface="Arial"/>
              </a:rPr>
              <a:t> </a:t>
            </a:r>
            <a:r>
              <a:rPr sz="1500" dirty="0">
                <a:solidFill>
                  <a:srgbClr val="1F487C"/>
                </a:solidFill>
                <a:latin typeface="Arial"/>
                <a:cs typeface="Arial"/>
              </a:rPr>
              <a:t>form</a:t>
            </a:r>
            <a:r>
              <a:rPr sz="1500" spc="-20" dirty="0">
                <a:solidFill>
                  <a:srgbClr val="1F487C"/>
                </a:solidFill>
                <a:latin typeface="Arial"/>
                <a:cs typeface="Arial"/>
              </a:rPr>
              <a:t> </a:t>
            </a:r>
            <a:r>
              <a:rPr sz="1500" dirty="0">
                <a:solidFill>
                  <a:srgbClr val="1F487C"/>
                </a:solidFill>
                <a:latin typeface="Arial"/>
                <a:cs typeface="Arial"/>
              </a:rPr>
              <a:t>of</a:t>
            </a:r>
            <a:r>
              <a:rPr sz="1500" spc="-10" dirty="0">
                <a:solidFill>
                  <a:srgbClr val="1F487C"/>
                </a:solidFill>
                <a:latin typeface="Arial"/>
                <a:cs typeface="Arial"/>
              </a:rPr>
              <a:t> </a:t>
            </a:r>
            <a:r>
              <a:rPr sz="1500" dirty="0">
                <a:solidFill>
                  <a:srgbClr val="1F487C"/>
                </a:solidFill>
                <a:latin typeface="Arial"/>
                <a:cs typeface="Arial"/>
              </a:rPr>
              <a:t>retirement</a:t>
            </a:r>
            <a:r>
              <a:rPr sz="1500" spc="-5" dirty="0">
                <a:solidFill>
                  <a:srgbClr val="1F487C"/>
                </a:solidFill>
                <a:latin typeface="Arial"/>
                <a:cs typeface="Arial"/>
              </a:rPr>
              <a:t> </a:t>
            </a:r>
            <a:r>
              <a:rPr sz="1500" spc="-10" dirty="0">
                <a:solidFill>
                  <a:srgbClr val="1F487C"/>
                </a:solidFill>
                <a:latin typeface="Arial"/>
                <a:cs typeface="Arial"/>
              </a:rPr>
              <a:t>benefit.</a:t>
            </a:r>
            <a:endParaRPr sz="1500">
              <a:latin typeface="Arial"/>
              <a:cs typeface="Arial"/>
            </a:endParaRPr>
          </a:p>
          <a:p>
            <a:pPr marL="12700" marR="5080" indent="118110">
              <a:lnSpc>
                <a:spcPct val="80000"/>
              </a:lnSpc>
              <a:spcBef>
                <a:spcPts val="1440"/>
              </a:spcBef>
              <a:buFont typeface="Arial"/>
              <a:buChar char="•"/>
              <a:tabLst>
                <a:tab pos="130810" algn="l"/>
              </a:tabLst>
            </a:pPr>
            <a:r>
              <a:rPr sz="1500" b="1" dirty="0">
                <a:solidFill>
                  <a:srgbClr val="1F487C"/>
                </a:solidFill>
                <a:latin typeface="Arial"/>
                <a:cs typeface="Arial"/>
              </a:rPr>
              <a:t>401(k)</a:t>
            </a:r>
            <a:r>
              <a:rPr sz="1500" b="1" spc="-15" dirty="0">
                <a:solidFill>
                  <a:srgbClr val="1F487C"/>
                </a:solidFill>
                <a:latin typeface="Arial"/>
                <a:cs typeface="Arial"/>
              </a:rPr>
              <a:t> </a:t>
            </a:r>
            <a:r>
              <a:rPr sz="1500" b="1" dirty="0">
                <a:solidFill>
                  <a:srgbClr val="1F487C"/>
                </a:solidFill>
                <a:latin typeface="Arial"/>
                <a:cs typeface="Arial"/>
              </a:rPr>
              <a:t>Plan:</a:t>
            </a:r>
            <a:r>
              <a:rPr sz="1500" b="1" spc="-50" dirty="0">
                <a:solidFill>
                  <a:srgbClr val="1F487C"/>
                </a:solidFill>
                <a:latin typeface="Arial"/>
                <a:cs typeface="Arial"/>
              </a:rPr>
              <a:t> </a:t>
            </a:r>
            <a:r>
              <a:rPr sz="1500" spc="-30" dirty="0">
                <a:solidFill>
                  <a:srgbClr val="1F487C"/>
                </a:solidFill>
                <a:latin typeface="Arial"/>
                <a:cs typeface="Arial"/>
              </a:rPr>
              <a:t>You</a:t>
            </a:r>
            <a:r>
              <a:rPr sz="1500" spc="-15" dirty="0">
                <a:solidFill>
                  <a:srgbClr val="1F487C"/>
                </a:solidFill>
                <a:latin typeface="Arial"/>
                <a:cs typeface="Arial"/>
              </a:rPr>
              <a:t> </a:t>
            </a:r>
            <a:r>
              <a:rPr sz="1500" dirty="0">
                <a:solidFill>
                  <a:srgbClr val="1F487C"/>
                </a:solidFill>
                <a:latin typeface="Arial"/>
                <a:cs typeface="Arial"/>
              </a:rPr>
              <a:t>can</a:t>
            </a:r>
            <a:r>
              <a:rPr sz="1500" spc="-10" dirty="0">
                <a:solidFill>
                  <a:srgbClr val="1F487C"/>
                </a:solidFill>
                <a:latin typeface="Arial"/>
                <a:cs typeface="Arial"/>
              </a:rPr>
              <a:t> </a:t>
            </a:r>
            <a:r>
              <a:rPr sz="1500" dirty="0">
                <a:solidFill>
                  <a:srgbClr val="1F487C"/>
                </a:solidFill>
                <a:latin typeface="Arial"/>
                <a:cs typeface="Arial"/>
              </a:rPr>
              <a:t>contribute</a:t>
            </a:r>
            <a:r>
              <a:rPr sz="1500" spc="-5" dirty="0">
                <a:solidFill>
                  <a:srgbClr val="1F487C"/>
                </a:solidFill>
                <a:latin typeface="Arial"/>
                <a:cs typeface="Arial"/>
              </a:rPr>
              <a:t> </a:t>
            </a:r>
            <a:r>
              <a:rPr sz="1500" dirty="0">
                <a:solidFill>
                  <a:srgbClr val="1F487C"/>
                </a:solidFill>
                <a:latin typeface="Arial"/>
                <a:cs typeface="Arial"/>
              </a:rPr>
              <a:t>up</a:t>
            </a:r>
            <a:r>
              <a:rPr sz="1500" spc="-15" dirty="0">
                <a:solidFill>
                  <a:srgbClr val="1F487C"/>
                </a:solidFill>
                <a:latin typeface="Arial"/>
                <a:cs typeface="Arial"/>
              </a:rPr>
              <a:t> </a:t>
            </a:r>
            <a:r>
              <a:rPr sz="1500" dirty="0">
                <a:solidFill>
                  <a:srgbClr val="1F487C"/>
                </a:solidFill>
                <a:latin typeface="Arial"/>
                <a:cs typeface="Arial"/>
              </a:rPr>
              <a:t>to</a:t>
            </a:r>
            <a:r>
              <a:rPr sz="1500" spc="-15" dirty="0">
                <a:solidFill>
                  <a:srgbClr val="1F487C"/>
                </a:solidFill>
                <a:latin typeface="Arial"/>
                <a:cs typeface="Arial"/>
              </a:rPr>
              <a:t> </a:t>
            </a:r>
            <a:r>
              <a:rPr sz="1500" dirty="0">
                <a:solidFill>
                  <a:srgbClr val="1F487C"/>
                </a:solidFill>
                <a:latin typeface="Arial"/>
                <a:cs typeface="Arial"/>
              </a:rPr>
              <a:t>6%</a:t>
            </a:r>
            <a:r>
              <a:rPr sz="1500" spc="-10" dirty="0">
                <a:solidFill>
                  <a:srgbClr val="1F487C"/>
                </a:solidFill>
                <a:latin typeface="Arial"/>
                <a:cs typeface="Arial"/>
              </a:rPr>
              <a:t> </a:t>
            </a:r>
            <a:r>
              <a:rPr sz="1500" dirty="0">
                <a:solidFill>
                  <a:srgbClr val="1F487C"/>
                </a:solidFill>
                <a:latin typeface="Arial"/>
                <a:cs typeface="Arial"/>
              </a:rPr>
              <a:t>of</a:t>
            </a:r>
            <a:r>
              <a:rPr sz="1500" spc="-20" dirty="0">
                <a:solidFill>
                  <a:srgbClr val="1F487C"/>
                </a:solidFill>
                <a:latin typeface="Arial"/>
                <a:cs typeface="Arial"/>
              </a:rPr>
              <a:t> </a:t>
            </a:r>
            <a:r>
              <a:rPr sz="1500" dirty="0">
                <a:solidFill>
                  <a:srgbClr val="1F487C"/>
                </a:solidFill>
                <a:latin typeface="Arial"/>
                <a:cs typeface="Arial"/>
              </a:rPr>
              <a:t>your</a:t>
            </a:r>
            <a:r>
              <a:rPr sz="1500" spc="-15" dirty="0">
                <a:solidFill>
                  <a:srgbClr val="1F487C"/>
                </a:solidFill>
                <a:latin typeface="Arial"/>
                <a:cs typeface="Arial"/>
              </a:rPr>
              <a:t> </a:t>
            </a:r>
            <a:r>
              <a:rPr sz="1500" dirty="0">
                <a:solidFill>
                  <a:srgbClr val="1F487C"/>
                </a:solidFill>
                <a:latin typeface="Arial"/>
                <a:cs typeface="Arial"/>
              </a:rPr>
              <a:t>basic</a:t>
            </a:r>
            <a:r>
              <a:rPr sz="1500" spc="-10" dirty="0">
                <a:solidFill>
                  <a:srgbClr val="1F487C"/>
                </a:solidFill>
                <a:latin typeface="Arial"/>
                <a:cs typeface="Arial"/>
              </a:rPr>
              <a:t> </a:t>
            </a:r>
            <a:r>
              <a:rPr sz="1500" dirty="0">
                <a:solidFill>
                  <a:srgbClr val="1F487C"/>
                </a:solidFill>
                <a:latin typeface="Arial"/>
                <a:cs typeface="Arial"/>
              </a:rPr>
              <a:t>earnings and</a:t>
            </a:r>
            <a:r>
              <a:rPr sz="1500" spc="-10" dirty="0">
                <a:solidFill>
                  <a:srgbClr val="1F487C"/>
                </a:solidFill>
                <a:latin typeface="Arial"/>
                <a:cs typeface="Arial"/>
              </a:rPr>
              <a:t> </a:t>
            </a:r>
            <a:r>
              <a:rPr sz="1500" dirty="0">
                <a:solidFill>
                  <a:srgbClr val="1F487C"/>
                </a:solidFill>
                <a:latin typeface="Arial"/>
                <a:cs typeface="Arial"/>
              </a:rPr>
              <a:t>receive</a:t>
            </a:r>
            <a:r>
              <a:rPr sz="1500" spc="-10" dirty="0">
                <a:solidFill>
                  <a:srgbClr val="1F487C"/>
                </a:solidFill>
                <a:latin typeface="Arial"/>
                <a:cs typeface="Arial"/>
              </a:rPr>
              <a:t> </a:t>
            </a:r>
            <a:r>
              <a:rPr sz="1500" dirty="0">
                <a:solidFill>
                  <a:srgbClr val="1F487C"/>
                </a:solidFill>
                <a:latin typeface="Arial"/>
                <a:cs typeface="Arial"/>
              </a:rPr>
              <a:t>a</a:t>
            </a:r>
            <a:r>
              <a:rPr sz="1500" spc="-10" dirty="0">
                <a:solidFill>
                  <a:srgbClr val="1F487C"/>
                </a:solidFill>
                <a:latin typeface="Arial"/>
                <a:cs typeface="Arial"/>
              </a:rPr>
              <a:t> company </a:t>
            </a:r>
            <a:r>
              <a:rPr sz="1500" dirty="0">
                <a:solidFill>
                  <a:srgbClr val="1F487C"/>
                </a:solidFill>
                <a:latin typeface="Arial"/>
                <a:cs typeface="Arial"/>
              </a:rPr>
              <a:t>match</a:t>
            </a:r>
            <a:r>
              <a:rPr sz="1500" spc="-20" dirty="0">
                <a:solidFill>
                  <a:srgbClr val="1F487C"/>
                </a:solidFill>
                <a:latin typeface="Arial"/>
                <a:cs typeface="Arial"/>
              </a:rPr>
              <a:t> </a:t>
            </a:r>
            <a:r>
              <a:rPr sz="1500" dirty="0">
                <a:solidFill>
                  <a:srgbClr val="1F487C"/>
                </a:solidFill>
                <a:latin typeface="Arial"/>
                <a:cs typeface="Arial"/>
              </a:rPr>
              <a:t>of</a:t>
            </a:r>
            <a:r>
              <a:rPr sz="1500" spc="-25" dirty="0">
                <a:solidFill>
                  <a:srgbClr val="1F487C"/>
                </a:solidFill>
                <a:latin typeface="Arial"/>
                <a:cs typeface="Arial"/>
              </a:rPr>
              <a:t> </a:t>
            </a:r>
            <a:r>
              <a:rPr sz="1500" dirty="0">
                <a:solidFill>
                  <a:srgbClr val="1F487C"/>
                </a:solidFill>
                <a:latin typeface="Arial"/>
                <a:cs typeface="Arial"/>
              </a:rPr>
              <a:t>$.50/$1.00.</a:t>
            </a:r>
            <a:r>
              <a:rPr sz="1500" spc="-40" dirty="0">
                <a:solidFill>
                  <a:srgbClr val="1F487C"/>
                </a:solidFill>
                <a:latin typeface="Arial"/>
                <a:cs typeface="Arial"/>
              </a:rPr>
              <a:t> </a:t>
            </a:r>
            <a:r>
              <a:rPr sz="1500" dirty="0">
                <a:solidFill>
                  <a:srgbClr val="1F487C"/>
                </a:solidFill>
                <a:latin typeface="Arial"/>
                <a:cs typeface="Arial"/>
              </a:rPr>
              <a:t>That’s</a:t>
            </a:r>
            <a:r>
              <a:rPr sz="1500" spc="-15" dirty="0">
                <a:solidFill>
                  <a:srgbClr val="1F487C"/>
                </a:solidFill>
                <a:latin typeface="Arial"/>
                <a:cs typeface="Arial"/>
              </a:rPr>
              <a:t> </a:t>
            </a:r>
            <a:r>
              <a:rPr sz="1500" dirty="0">
                <a:solidFill>
                  <a:srgbClr val="1F487C"/>
                </a:solidFill>
                <a:latin typeface="Arial"/>
                <a:cs typeface="Arial"/>
              </a:rPr>
              <a:t>like</a:t>
            </a:r>
            <a:r>
              <a:rPr sz="1500" spc="-20" dirty="0">
                <a:solidFill>
                  <a:srgbClr val="1F487C"/>
                </a:solidFill>
                <a:latin typeface="Arial"/>
                <a:cs typeface="Arial"/>
              </a:rPr>
              <a:t> </a:t>
            </a:r>
            <a:r>
              <a:rPr sz="1500" dirty="0">
                <a:solidFill>
                  <a:srgbClr val="1F487C"/>
                </a:solidFill>
                <a:latin typeface="Arial"/>
                <a:cs typeface="Arial"/>
              </a:rPr>
              <a:t>getting</a:t>
            </a:r>
            <a:r>
              <a:rPr sz="1500" spc="-10" dirty="0">
                <a:solidFill>
                  <a:srgbClr val="1F487C"/>
                </a:solidFill>
                <a:latin typeface="Arial"/>
                <a:cs typeface="Arial"/>
              </a:rPr>
              <a:t> </a:t>
            </a:r>
            <a:r>
              <a:rPr sz="1500" dirty="0">
                <a:solidFill>
                  <a:srgbClr val="1F487C"/>
                </a:solidFill>
                <a:latin typeface="Arial"/>
                <a:cs typeface="Arial"/>
              </a:rPr>
              <a:t>a</a:t>
            </a:r>
            <a:r>
              <a:rPr sz="1500" spc="-20" dirty="0">
                <a:solidFill>
                  <a:srgbClr val="1F487C"/>
                </a:solidFill>
                <a:latin typeface="Arial"/>
                <a:cs typeface="Arial"/>
              </a:rPr>
              <a:t> </a:t>
            </a:r>
            <a:r>
              <a:rPr sz="1500" dirty="0">
                <a:solidFill>
                  <a:srgbClr val="1F487C"/>
                </a:solidFill>
                <a:latin typeface="Arial"/>
                <a:cs typeface="Arial"/>
              </a:rPr>
              <a:t>50%</a:t>
            </a:r>
            <a:r>
              <a:rPr sz="1500" spc="-20" dirty="0">
                <a:solidFill>
                  <a:srgbClr val="1F487C"/>
                </a:solidFill>
                <a:latin typeface="Arial"/>
                <a:cs typeface="Arial"/>
              </a:rPr>
              <a:t> </a:t>
            </a:r>
            <a:r>
              <a:rPr sz="1500" dirty="0">
                <a:solidFill>
                  <a:srgbClr val="1F487C"/>
                </a:solidFill>
                <a:latin typeface="Arial"/>
                <a:cs typeface="Arial"/>
              </a:rPr>
              <a:t>return</a:t>
            </a:r>
            <a:r>
              <a:rPr sz="1500" spc="-15" dirty="0">
                <a:solidFill>
                  <a:srgbClr val="1F487C"/>
                </a:solidFill>
                <a:latin typeface="Arial"/>
                <a:cs typeface="Arial"/>
              </a:rPr>
              <a:t> </a:t>
            </a:r>
            <a:r>
              <a:rPr sz="1500" dirty="0">
                <a:solidFill>
                  <a:srgbClr val="1F487C"/>
                </a:solidFill>
                <a:latin typeface="Arial"/>
                <a:cs typeface="Arial"/>
              </a:rPr>
              <a:t>on</a:t>
            </a:r>
            <a:r>
              <a:rPr sz="1500" spc="-15" dirty="0">
                <a:solidFill>
                  <a:srgbClr val="1F487C"/>
                </a:solidFill>
                <a:latin typeface="Arial"/>
                <a:cs typeface="Arial"/>
              </a:rPr>
              <a:t> </a:t>
            </a:r>
            <a:r>
              <a:rPr sz="1500" dirty="0">
                <a:solidFill>
                  <a:srgbClr val="1F487C"/>
                </a:solidFill>
                <a:latin typeface="Arial"/>
                <a:cs typeface="Arial"/>
              </a:rPr>
              <a:t>your</a:t>
            </a:r>
            <a:r>
              <a:rPr sz="1500" spc="-20" dirty="0">
                <a:solidFill>
                  <a:srgbClr val="1F487C"/>
                </a:solidFill>
                <a:latin typeface="Arial"/>
                <a:cs typeface="Arial"/>
              </a:rPr>
              <a:t> </a:t>
            </a:r>
            <a:r>
              <a:rPr sz="1500" spc="-10" dirty="0">
                <a:solidFill>
                  <a:srgbClr val="1F487C"/>
                </a:solidFill>
                <a:latin typeface="Arial"/>
                <a:cs typeface="Arial"/>
              </a:rPr>
              <a:t>money.</a:t>
            </a:r>
            <a:r>
              <a:rPr sz="1500" spc="-15" dirty="0">
                <a:solidFill>
                  <a:srgbClr val="1F487C"/>
                </a:solidFill>
                <a:latin typeface="Arial"/>
                <a:cs typeface="Arial"/>
              </a:rPr>
              <a:t> </a:t>
            </a:r>
            <a:r>
              <a:rPr sz="1500" dirty="0">
                <a:solidFill>
                  <a:srgbClr val="1F487C"/>
                </a:solidFill>
                <a:latin typeface="Arial"/>
                <a:cs typeface="Arial"/>
              </a:rPr>
              <a:t>Example:</a:t>
            </a:r>
            <a:r>
              <a:rPr sz="1500" spc="-45" dirty="0">
                <a:solidFill>
                  <a:srgbClr val="1F487C"/>
                </a:solidFill>
                <a:latin typeface="Arial"/>
                <a:cs typeface="Arial"/>
              </a:rPr>
              <a:t> </a:t>
            </a:r>
            <a:r>
              <a:rPr sz="1500" spc="-30" dirty="0">
                <a:solidFill>
                  <a:srgbClr val="1F487C"/>
                </a:solidFill>
                <a:latin typeface="Arial"/>
                <a:cs typeface="Arial"/>
              </a:rPr>
              <a:t>You</a:t>
            </a:r>
            <a:r>
              <a:rPr sz="1500" spc="-15" dirty="0">
                <a:solidFill>
                  <a:srgbClr val="1F487C"/>
                </a:solidFill>
                <a:latin typeface="Arial"/>
                <a:cs typeface="Arial"/>
              </a:rPr>
              <a:t> </a:t>
            </a:r>
            <a:r>
              <a:rPr sz="1500" spc="-25" dirty="0">
                <a:solidFill>
                  <a:srgbClr val="1F487C"/>
                </a:solidFill>
                <a:latin typeface="Arial"/>
                <a:cs typeface="Arial"/>
              </a:rPr>
              <a:t>put</a:t>
            </a:r>
            <a:endParaRPr sz="1500">
              <a:latin typeface="Arial"/>
              <a:cs typeface="Arial"/>
            </a:endParaRPr>
          </a:p>
          <a:p>
            <a:pPr marL="12700">
              <a:lnSpc>
                <a:spcPts val="1440"/>
              </a:lnSpc>
            </a:pPr>
            <a:r>
              <a:rPr sz="1500" dirty="0">
                <a:solidFill>
                  <a:srgbClr val="1F487C"/>
                </a:solidFill>
                <a:latin typeface="Arial"/>
                <a:cs typeface="Arial"/>
              </a:rPr>
              <a:t>$100</a:t>
            </a:r>
            <a:r>
              <a:rPr sz="1500" spc="-25" dirty="0">
                <a:solidFill>
                  <a:srgbClr val="1F487C"/>
                </a:solidFill>
                <a:latin typeface="Arial"/>
                <a:cs typeface="Arial"/>
              </a:rPr>
              <a:t> </a:t>
            </a:r>
            <a:r>
              <a:rPr sz="1500" dirty="0">
                <a:solidFill>
                  <a:srgbClr val="1F487C"/>
                </a:solidFill>
                <a:latin typeface="Arial"/>
                <a:cs typeface="Arial"/>
              </a:rPr>
              <a:t>into</a:t>
            </a:r>
            <a:r>
              <a:rPr sz="1500" spc="-15" dirty="0">
                <a:solidFill>
                  <a:srgbClr val="1F487C"/>
                </a:solidFill>
                <a:latin typeface="Arial"/>
                <a:cs typeface="Arial"/>
              </a:rPr>
              <a:t> </a:t>
            </a:r>
            <a:r>
              <a:rPr sz="1500" dirty="0">
                <a:solidFill>
                  <a:srgbClr val="1F487C"/>
                </a:solidFill>
                <a:latin typeface="Arial"/>
                <a:cs typeface="Arial"/>
              </a:rPr>
              <a:t>the</a:t>
            </a:r>
            <a:r>
              <a:rPr sz="1500" spc="-15" dirty="0">
                <a:solidFill>
                  <a:srgbClr val="1F487C"/>
                </a:solidFill>
                <a:latin typeface="Arial"/>
                <a:cs typeface="Arial"/>
              </a:rPr>
              <a:t> </a:t>
            </a:r>
            <a:r>
              <a:rPr sz="1500" dirty="0">
                <a:solidFill>
                  <a:srgbClr val="1F487C"/>
                </a:solidFill>
                <a:latin typeface="Arial"/>
                <a:cs typeface="Arial"/>
              </a:rPr>
              <a:t>401(k).</a:t>
            </a:r>
            <a:r>
              <a:rPr sz="1500" spc="-15" dirty="0">
                <a:solidFill>
                  <a:srgbClr val="1F487C"/>
                </a:solidFill>
                <a:latin typeface="Arial"/>
                <a:cs typeface="Arial"/>
              </a:rPr>
              <a:t> </a:t>
            </a:r>
            <a:r>
              <a:rPr sz="1500" dirty="0">
                <a:solidFill>
                  <a:srgbClr val="1F487C"/>
                </a:solidFill>
                <a:latin typeface="Arial"/>
                <a:cs typeface="Arial"/>
              </a:rPr>
              <a:t>NEXCOM</a:t>
            </a:r>
            <a:r>
              <a:rPr sz="1500" spc="-25" dirty="0">
                <a:solidFill>
                  <a:srgbClr val="1F487C"/>
                </a:solidFill>
                <a:latin typeface="Arial"/>
                <a:cs typeface="Arial"/>
              </a:rPr>
              <a:t> </a:t>
            </a:r>
            <a:r>
              <a:rPr sz="1500" dirty="0">
                <a:solidFill>
                  <a:srgbClr val="1F487C"/>
                </a:solidFill>
                <a:latin typeface="Arial"/>
                <a:cs typeface="Arial"/>
              </a:rPr>
              <a:t>puts</a:t>
            </a:r>
            <a:r>
              <a:rPr sz="1500" spc="-15" dirty="0">
                <a:solidFill>
                  <a:srgbClr val="1F487C"/>
                </a:solidFill>
                <a:latin typeface="Arial"/>
                <a:cs typeface="Arial"/>
              </a:rPr>
              <a:t> </a:t>
            </a:r>
            <a:r>
              <a:rPr sz="1500" dirty="0">
                <a:solidFill>
                  <a:srgbClr val="1F487C"/>
                </a:solidFill>
                <a:latin typeface="Arial"/>
                <a:cs typeface="Arial"/>
              </a:rPr>
              <a:t>in</a:t>
            </a:r>
            <a:r>
              <a:rPr sz="1500" spc="-15" dirty="0">
                <a:solidFill>
                  <a:srgbClr val="1F487C"/>
                </a:solidFill>
                <a:latin typeface="Arial"/>
                <a:cs typeface="Arial"/>
              </a:rPr>
              <a:t> </a:t>
            </a:r>
            <a:r>
              <a:rPr sz="1500" spc="-20" dirty="0">
                <a:solidFill>
                  <a:srgbClr val="1F487C"/>
                </a:solidFill>
                <a:latin typeface="Arial"/>
                <a:cs typeface="Arial"/>
              </a:rPr>
              <a:t>$50.</a:t>
            </a:r>
            <a:endParaRPr sz="1500">
              <a:latin typeface="Arial"/>
              <a:cs typeface="Arial"/>
            </a:endParaRPr>
          </a:p>
          <a:p>
            <a:pPr marL="12700" marR="77470" indent="118110">
              <a:lnSpc>
                <a:spcPts val="1440"/>
              </a:lnSpc>
              <a:spcBef>
                <a:spcPts val="1425"/>
              </a:spcBef>
              <a:buFont typeface="Arial"/>
              <a:buChar char="•"/>
              <a:tabLst>
                <a:tab pos="130810" algn="l"/>
              </a:tabLst>
            </a:pPr>
            <a:r>
              <a:rPr sz="1500" b="1" dirty="0">
                <a:solidFill>
                  <a:srgbClr val="1F487C"/>
                </a:solidFill>
                <a:latin typeface="Arial"/>
                <a:cs typeface="Arial"/>
              </a:rPr>
              <a:t>Health</a:t>
            </a:r>
            <a:r>
              <a:rPr sz="1500" b="1" spc="-15" dirty="0">
                <a:solidFill>
                  <a:srgbClr val="1F487C"/>
                </a:solidFill>
                <a:latin typeface="Arial"/>
                <a:cs typeface="Arial"/>
              </a:rPr>
              <a:t> </a:t>
            </a:r>
            <a:r>
              <a:rPr sz="1500" b="1" dirty="0">
                <a:solidFill>
                  <a:srgbClr val="1F487C"/>
                </a:solidFill>
                <a:latin typeface="Arial"/>
                <a:cs typeface="Arial"/>
              </a:rPr>
              <a:t>Plans:</a:t>
            </a:r>
            <a:r>
              <a:rPr sz="1500" b="1" spc="-50" dirty="0">
                <a:solidFill>
                  <a:srgbClr val="1F487C"/>
                </a:solidFill>
                <a:latin typeface="Arial"/>
                <a:cs typeface="Arial"/>
              </a:rPr>
              <a:t> </a:t>
            </a:r>
            <a:r>
              <a:rPr sz="1500" spc="-30" dirty="0">
                <a:solidFill>
                  <a:srgbClr val="1F487C"/>
                </a:solidFill>
                <a:latin typeface="Arial"/>
                <a:cs typeface="Arial"/>
              </a:rPr>
              <a:t>You</a:t>
            </a:r>
            <a:r>
              <a:rPr sz="1500" spc="-15" dirty="0">
                <a:solidFill>
                  <a:srgbClr val="1F487C"/>
                </a:solidFill>
                <a:latin typeface="Arial"/>
                <a:cs typeface="Arial"/>
              </a:rPr>
              <a:t> </a:t>
            </a:r>
            <a:r>
              <a:rPr sz="1500" dirty="0">
                <a:solidFill>
                  <a:srgbClr val="1F487C"/>
                </a:solidFill>
                <a:latin typeface="Arial"/>
                <a:cs typeface="Arial"/>
              </a:rPr>
              <a:t>have</a:t>
            </a:r>
            <a:r>
              <a:rPr sz="1500" spc="-15" dirty="0">
                <a:solidFill>
                  <a:srgbClr val="1F487C"/>
                </a:solidFill>
                <a:latin typeface="Arial"/>
                <a:cs typeface="Arial"/>
              </a:rPr>
              <a:t> </a:t>
            </a:r>
            <a:r>
              <a:rPr sz="1500" dirty="0">
                <a:solidFill>
                  <a:srgbClr val="1F487C"/>
                </a:solidFill>
                <a:latin typeface="Arial"/>
                <a:cs typeface="Arial"/>
              </a:rPr>
              <a:t>a</a:t>
            </a:r>
            <a:r>
              <a:rPr sz="1500" spc="-15" dirty="0">
                <a:solidFill>
                  <a:srgbClr val="1F487C"/>
                </a:solidFill>
                <a:latin typeface="Arial"/>
                <a:cs typeface="Arial"/>
              </a:rPr>
              <a:t> </a:t>
            </a:r>
            <a:r>
              <a:rPr sz="1500" dirty="0">
                <a:solidFill>
                  <a:srgbClr val="1F487C"/>
                </a:solidFill>
                <a:latin typeface="Arial"/>
                <a:cs typeface="Arial"/>
              </a:rPr>
              <a:t>choice</a:t>
            </a:r>
            <a:r>
              <a:rPr sz="1500" spc="-10" dirty="0">
                <a:solidFill>
                  <a:srgbClr val="1F487C"/>
                </a:solidFill>
                <a:latin typeface="Arial"/>
                <a:cs typeface="Arial"/>
              </a:rPr>
              <a:t> </a:t>
            </a:r>
            <a:r>
              <a:rPr sz="1500" dirty="0">
                <a:solidFill>
                  <a:srgbClr val="1F487C"/>
                </a:solidFill>
                <a:latin typeface="Arial"/>
                <a:cs typeface="Arial"/>
              </a:rPr>
              <a:t>of</a:t>
            </a:r>
            <a:r>
              <a:rPr sz="1500" spc="-20" dirty="0">
                <a:solidFill>
                  <a:srgbClr val="1F487C"/>
                </a:solidFill>
                <a:latin typeface="Arial"/>
                <a:cs typeface="Arial"/>
              </a:rPr>
              <a:t> </a:t>
            </a:r>
            <a:r>
              <a:rPr sz="1500" dirty="0">
                <a:solidFill>
                  <a:srgbClr val="1F487C"/>
                </a:solidFill>
                <a:latin typeface="Arial"/>
                <a:cs typeface="Arial"/>
              </a:rPr>
              <a:t>an</a:t>
            </a:r>
            <a:r>
              <a:rPr sz="1500" spc="-100" dirty="0">
                <a:solidFill>
                  <a:srgbClr val="1F487C"/>
                </a:solidFill>
                <a:latin typeface="Arial"/>
                <a:cs typeface="Arial"/>
              </a:rPr>
              <a:t> </a:t>
            </a:r>
            <a:r>
              <a:rPr sz="1500" dirty="0">
                <a:solidFill>
                  <a:srgbClr val="1F487C"/>
                </a:solidFill>
                <a:latin typeface="Arial"/>
                <a:cs typeface="Arial"/>
              </a:rPr>
              <a:t>Aetna</a:t>
            </a:r>
            <a:r>
              <a:rPr sz="1500" spc="-15" dirty="0">
                <a:solidFill>
                  <a:srgbClr val="1F487C"/>
                </a:solidFill>
                <a:latin typeface="Arial"/>
                <a:cs typeface="Arial"/>
              </a:rPr>
              <a:t> </a:t>
            </a:r>
            <a:r>
              <a:rPr sz="1500" dirty="0">
                <a:solidFill>
                  <a:srgbClr val="1F487C"/>
                </a:solidFill>
                <a:latin typeface="Arial"/>
                <a:cs typeface="Arial"/>
              </a:rPr>
              <a:t>regular</a:t>
            </a:r>
            <a:r>
              <a:rPr sz="1500" spc="5" dirty="0">
                <a:solidFill>
                  <a:srgbClr val="1F487C"/>
                </a:solidFill>
                <a:latin typeface="Arial"/>
                <a:cs typeface="Arial"/>
              </a:rPr>
              <a:t> </a:t>
            </a:r>
            <a:r>
              <a:rPr sz="1500" dirty="0">
                <a:solidFill>
                  <a:srgbClr val="1F487C"/>
                </a:solidFill>
                <a:latin typeface="Arial"/>
                <a:cs typeface="Arial"/>
              </a:rPr>
              <a:t>traditional health</a:t>
            </a:r>
            <a:r>
              <a:rPr sz="1500" spc="-5" dirty="0">
                <a:solidFill>
                  <a:srgbClr val="1F487C"/>
                </a:solidFill>
                <a:latin typeface="Arial"/>
                <a:cs typeface="Arial"/>
              </a:rPr>
              <a:t> </a:t>
            </a:r>
            <a:r>
              <a:rPr sz="1500" dirty="0">
                <a:solidFill>
                  <a:srgbClr val="1F487C"/>
                </a:solidFill>
                <a:latin typeface="Arial"/>
                <a:cs typeface="Arial"/>
              </a:rPr>
              <a:t>plan</a:t>
            </a:r>
            <a:r>
              <a:rPr sz="1500" spc="-15" dirty="0">
                <a:solidFill>
                  <a:srgbClr val="1F487C"/>
                </a:solidFill>
                <a:latin typeface="Arial"/>
                <a:cs typeface="Arial"/>
              </a:rPr>
              <a:t> </a:t>
            </a:r>
            <a:r>
              <a:rPr sz="1500" dirty="0">
                <a:solidFill>
                  <a:srgbClr val="1F487C"/>
                </a:solidFill>
                <a:latin typeface="Arial"/>
                <a:cs typeface="Arial"/>
              </a:rPr>
              <a:t>or</a:t>
            </a:r>
            <a:r>
              <a:rPr sz="1500" spc="-15" dirty="0">
                <a:solidFill>
                  <a:srgbClr val="1F487C"/>
                </a:solidFill>
                <a:latin typeface="Arial"/>
                <a:cs typeface="Arial"/>
              </a:rPr>
              <a:t> </a:t>
            </a:r>
            <a:r>
              <a:rPr sz="1500" dirty="0">
                <a:solidFill>
                  <a:srgbClr val="1F487C"/>
                </a:solidFill>
                <a:latin typeface="Arial"/>
                <a:cs typeface="Arial"/>
              </a:rPr>
              <a:t>an</a:t>
            </a:r>
            <a:r>
              <a:rPr sz="1500" spc="-90" dirty="0">
                <a:solidFill>
                  <a:srgbClr val="1F487C"/>
                </a:solidFill>
                <a:latin typeface="Arial"/>
                <a:cs typeface="Arial"/>
              </a:rPr>
              <a:t> </a:t>
            </a:r>
            <a:r>
              <a:rPr sz="1500" spc="-10" dirty="0">
                <a:solidFill>
                  <a:srgbClr val="1F487C"/>
                </a:solidFill>
                <a:latin typeface="Arial"/>
                <a:cs typeface="Arial"/>
              </a:rPr>
              <a:t>Aetna </a:t>
            </a:r>
            <a:r>
              <a:rPr sz="1500" dirty="0">
                <a:solidFill>
                  <a:srgbClr val="1F487C"/>
                </a:solidFill>
                <a:latin typeface="Arial"/>
                <a:cs typeface="Arial"/>
              </a:rPr>
              <a:t>High</a:t>
            </a:r>
            <a:r>
              <a:rPr sz="1500" spc="-20" dirty="0">
                <a:solidFill>
                  <a:srgbClr val="1F487C"/>
                </a:solidFill>
                <a:latin typeface="Arial"/>
                <a:cs typeface="Arial"/>
              </a:rPr>
              <a:t> </a:t>
            </a:r>
            <a:r>
              <a:rPr sz="1500" dirty="0">
                <a:solidFill>
                  <a:srgbClr val="1F487C"/>
                </a:solidFill>
                <a:latin typeface="Arial"/>
                <a:cs typeface="Arial"/>
              </a:rPr>
              <a:t>Deductible Health</a:t>
            </a:r>
            <a:r>
              <a:rPr sz="1500" spc="-20" dirty="0">
                <a:solidFill>
                  <a:srgbClr val="1F487C"/>
                </a:solidFill>
                <a:latin typeface="Arial"/>
                <a:cs typeface="Arial"/>
              </a:rPr>
              <a:t> </a:t>
            </a:r>
            <a:r>
              <a:rPr sz="1500" dirty="0">
                <a:solidFill>
                  <a:srgbClr val="1F487C"/>
                </a:solidFill>
                <a:latin typeface="Arial"/>
                <a:cs typeface="Arial"/>
              </a:rPr>
              <a:t>Plan.</a:t>
            </a:r>
            <a:r>
              <a:rPr sz="1500" spc="-15" dirty="0">
                <a:solidFill>
                  <a:srgbClr val="1F487C"/>
                </a:solidFill>
                <a:latin typeface="Arial"/>
                <a:cs typeface="Arial"/>
              </a:rPr>
              <a:t> </a:t>
            </a:r>
            <a:r>
              <a:rPr sz="1500" dirty="0">
                <a:solidFill>
                  <a:srgbClr val="1F487C"/>
                </a:solidFill>
                <a:latin typeface="Arial"/>
                <a:cs typeface="Arial"/>
              </a:rPr>
              <a:t>Vision</a:t>
            </a:r>
            <a:r>
              <a:rPr sz="1500" spc="-15" dirty="0">
                <a:solidFill>
                  <a:srgbClr val="1F487C"/>
                </a:solidFill>
                <a:latin typeface="Arial"/>
                <a:cs typeface="Arial"/>
              </a:rPr>
              <a:t> </a:t>
            </a:r>
            <a:r>
              <a:rPr sz="1500" dirty="0">
                <a:solidFill>
                  <a:srgbClr val="1F487C"/>
                </a:solidFill>
                <a:latin typeface="Arial"/>
                <a:cs typeface="Arial"/>
              </a:rPr>
              <a:t>Care</a:t>
            </a:r>
            <a:r>
              <a:rPr sz="1500" spc="-20" dirty="0">
                <a:solidFill>
                  <a:srgbClr val="1F487C"/>
                </a:solidFill>
                <a:latin typeface="Arial"/>
                <a:cs typeface="Arial"/>
              </a:rPr>
              <a:t> </a:t>
            </a:r>
            <a:r>
              <a:rPr sz="1500" dirty="0">
                <a:solidFill>
                  <a:srgbClr val="1F487C"/>
                </a:solidFill>
                <a:latin typeface="Arial"/>
                <a:cs typeface="Arial"/>
              </a:rPr>
              <a:t>is</a:t>
            </a:r>
            <a:r>
              <a:rPr sz="1500" spc="-15" dirty="0">
                <a:solidFill>
                  <a:srgbClr val="1F487C"/>
                </a:solidFill>
                <a:latin typeface="Arial"/>
                <a:cs typeface="Arial"/>
              </a:rPr>
              <a:t> </a:t>
            </a:r>
            <a:r>
              <a:rPr sz="1500" dirty="0">
                <a:solidFill>
                  <a:srgbClr val="1F487C"/>
                </a:solidFill>
                <a:latin typeface="Arial"/>
                <a:cs typeface="Arial"/>
              </a:rPr>
              <a:t>included</a:t>
            </a:r>
            <a:r>
              <a:rPr sz="1500" spc="-5" dirty="0">
                <a:solidFill>
                  <a:srgbClr val="1F487C"/>
                </a:solidFill>
                <a:latin typeface="Arial"/>
                <a:cs typeface="Arial"/>
              </a:rPr>
              <a:t> </a:t>
            </a:r>
            <a:r>
              <a:rPr sz="1500" dirty="0">
                <a:solidFill>
                  <a:srgbClr val="1F487C"/>
                </a:solidFill>
                <a:latin typeface="Arial"/>
                <a:cs typeface="Arial"/>
              </a:rPr>
              <a:t>in</a:t>
            </a:r>
            <a:r>
              <a:rPr sz="1500" spc="-20" dirty="0">
                <a:solidFill>
                  <a:srgbClr val="1F487C"/>
                </a:solidFill>
                <a:latin typeface="Arial"/>
                <a:cs typeface="Arial"/>
              </a:rPr>
              <a:t> </a:t>
            </a:r>
            <a:r>
              <a:rPr sz="1500" dirty="0">
                <a:solidFill>
                  <a:srgbClr val="1F487C"/>
                </a:solidFill>
                <a:latin typeface="Arial"/>
                <a:cs typeface="Arial"/>
              </a:rPr>
              <a:t>the</a:t>
            </a:r>
            <a:r>
              <a:rPr sz="1500" spc="-95" dirty="0">
                <a:solidFill>
                  <a:srgbClr val="1F487C"/>
                </a:solidFill>
                <a:latin typeface="Arial"/>
                <a:cs typeface="Arial"/>
              </a:rPr>
              <a:t> </a:t>
            </a:r>
            <a:r>
              <a:rPr sz="1500" dirty="0">
                <a:solidFill>
                  <a:srgbClr val="1F487C"/>
                </a:solidFill>
                <a:latin typeface="Arial"/>
                <a:cs typeface="Arial"/>
              </a:rPr>
              <a:t>Aetna</a:t>
            </a:r>
            <a:r>
              <a:rPr sz="1500" spc="-20" dirty="0">
                <a:solidFill>
                  <a:srgbClr val="1F487C"/>
                </a:solidFill>
                <a:latin typeface="Arial"/>
                <a:cs typeface="Arial"/>
              </a:rPr>
              <a:t> </a:t>
            </a:r>
            <a:r>
              <a:rPr sz="1500" dirty="0">
                <a:solidFill>
                  <a:srgbClr val="1F487C"/>
                </a:solidFill>
                <a:latin typeface="Arial"/>
                <a:cs typeface="Arial"/>
              </a:rPr>
              <a:t>Plans.</a:t>
            </a:r>
            <a:r>
              <a:rPr sz="1500" spc="-30" dirty="0">
                <a:solidFill>
                  <a:srgbClr val="1F487C"/>
                </a:solidFill>
                <a:latin typeface="Arial"/>
                <a:cs typeface="Arial"/>
              </a:rPr>
              <a:t> </a:t>
            </a:r>
            <a:r>
              <a:rPr sz="1500" dirty="0">
                <a:solidFill>
                  <a:srgbClr val="1F487C"/>
                </a:solidFill>
                <a:latin typeface="Arial"/>
                <a:cs typeface="Arial"/>
              </a:rPr>
              <a:t>Our</a:t>
            </a:r>
            <a:r>
              <a:rPr sz="1500" spc="-100" dirty="0">
                <a:solidFill>
                  <a:srgbClr val="1F487C"/>
                </a:solidFill>
                <a:latin typeface="Arial"/>
                <a:cs typeface="Arial"/>
              </a:rPr>
              <a:t> </a:t>
            </a:r>
            <a:r>
              <a:rPr sz="1500" spc="-10" dirty="0">
                <a:solidFill>
                  <a:srgbClr val="1F487C"/>
                </a:solidFill>
                <a:latin typeface="Arial"/>
                <a:cs typeface="Arial"/>
              </a:rPr>
              <a:t>Aetna </a:t>
            </a:r>
            <a:r>
              <a:rPr sz="1500" dirty="0">
                <a:solidFill>
                  <a:srgbClr val="1F487C"/>
                </a:solidFill>
                <a:latin typeface="Arial"/>
                <a:cs typeface="Arial"/>
              </a:rPr>
              <a:t>regular traditional</a:t>
            </a:r>
            <a:r>
              <a:rPr sz="1500" spc="5" dirty="0">
                <a:solidFill>
                  <a:srgbClr val="1F487C"/>
                </a:solidFill>
                <a:latin typeface="Arial"/>
                <a:cs typeface="Arial"/>
              </a:rPr>
              <a:t> </a:t>
            </a:r>
            <a:r>
              <a:rPr sz="1500" dirty="0">
                <a:solidFill>
                  <a:srgbClr val="1F487C"/>
                </a:solidFill>
                <a:latin typeface="Arial"/>
                <a:cs typeface="Arial"/>
              </a:rPr>
              <a:t>health</a:t>
            </a:r>
            <a:r>
              <a:rPr sz="1500" spc="-5" dirty="0">
                <a:solidFill>
                  <a:srgbClr val="1F487C"/>
                </a:solidFill>
                <a:latin typeface="Arial"/>
                <a:cs typeface="Arial"/>
              </a:rPr>
              <a:t> </a:t>
            </a:r>
            <a:r>
              <a:rPr sz="1500" dirty="0">
                <a:solidFill>
                  <a:srgbClr val="1F487C"/>
                </a:solidFill>
                <a:latin typeface="Arial"/>
                <a:cs typeface="Arial"/>
              </a:rPr>
              <a:t>plan</a:t>
            </a:r>
            <a:r>
              <a:rPr sz="1500" spc="5" dirty="0">
                <a:solidFill>
                  <a:srgbClr val="1F487C"/>
                </a:solidFill>
                <a:latin typeface="Arial"/>
                <a:cs typeface="Arial"/>
              </a:rPr>
              <a:t> </a:t>
            </a:r>
            <a:r>
              <a:rPr sz="1500" dirty="0">
                <a:solidFill>
                  <a:srgbClr val="1F487C"/>
                </a:solidFill>
                <a:latin typeface="Arial"/>
                <a:cs typeface="Arial"/>
              </a:rPr>
              <a:t>has</a:t>
            </a:r>
            <a:r>
              <a:rPr sz="1500" spc="-10" dirty="0">
                <a:solidFill>
                  <a:srgbClr val="1F487C"/>
                </a:solidFill>
                <a:latin typeface="Arial"/>
                <a:cs typeface="Arial"/>
              </a:rPr>
              <a:t> </a:t>
            </a:r>
            <a:r>
              <a:rPr sz="1500" dirty="0">
                <a:solidFill>
                  <a:srgbClr val="1F487C"/>
                </a:solidFill>
                <a:latin typeface="Arial"/>
                <a:cs typeface="Arial"/>
              </a:rPr>
              <a:t>some</a:t>
            </a:r>
            <a:r>
              <a:rPr sz="1500" spc="-10" dirty="0">
                <a:solidFill>
                  <a:srgbClr val="1F487C"/>
                </a:solidFill>
                <a:latin typeface="Arial"/>
                <a:cs typeface="Arial"/>
              </a:rPr>
              <a:t> </a:t>
            </a:r>
            <a:r>
              <a:rPr sz="1500" dirty="0">
                <a:solidFill>
                  <a:srgbClr val="1F487C"/>
                </a:solidFill>
                <a:latin typeface="Arial"/>
                <a:cs typeface="Arial"/>
              </a:rPr>
              <a:t>of</a:t>
            </a:r>
            <a:r>
              <a:rPr sz="1500" spc="-15" dirty="0">
                <a:solidFill>
                  <a:srgbClr val="1F487C"/>
                </a:solidFill>
                <a:latin typeface="Arial"/>
                <a:cs typeface="Arial"/>
              </a:rPr>
              <a:t> </a:t>
            </a:r>
            <a:r>
              <a:rPr sz="1500" dirty="0">
                <a:solidFill>
                  <a:srgbClr val="1F487C"/>
                </a:solidFill>
                <a:latin typeface="Arial"/>
                <a:cs typeface="Arial"/>
              </a:rPr>
              <a:t>the</a:t>
            </a:r>
            <a:r>
              <a:rPr sz="1500" spc="-10" dirty="0">
                <a:solidFill>
                  <a:srgbClr val="1F487C"/>
                </a:solidFill>
                <a:latin typeface="Arial"/>
                <a:cs typeface="Arial"/>
              </a:rPr>
              <a:t> </a:t>
            </a:r>
            <a:r>
              <a:rPr sz="1500" dirty="0">
                <a:solidFill>
                  <a:srgbClr val="1F487C"/>
                </a:solidFill>
                <a:latin typeface="Arial"/>
                <a:cs typeface="Arial"/>
              </a:rPr>
              <a:t>lowest</a:t>
            </a:r>
            <a:r>
              <a:rPr sz="1500" spc="-10" dirty="0">
                <a:solidFill>
                  <a:srgbClr val="1F487C"/>
                </a:solidFill>
                <a:latin typeface="Arial"/>
                <a:cs typeface="Arial"/>
              </a:rPr>
              <a:t> </a:t>
            </a:r>
            <a:r>
              <a:rPr sz="1500" dirty="0">
                <a:solidFill>
                  <a:srgbClr val="1F487C"/>
                </a:solidFill>
                <a:latin typeface="Arial"/>
                <a:cs typeface="Arial"/>
              </a:rPr>
              <a:t>deductibles</a:t>
            </a:r>
            <a:r>
              <a:rPr sz="1500" spc="15" dirty="0">
                <a:solidFill>
                  <a:srgbClr val="1F487C"/>
                </a:solidFill>
                <a:latin typeface="Arial"/>
                <a:cs typeface="Arial"/>
              </a:rPr>
              <a:t> </a:t>
            </a:r>
            <a:r>
              <a:rPr sz="1500" dirty="0">
                <a:solidFill>
                  <a:srgbClr val="1F487C"/>
                </a:solidFill>
                <a:latin typeface="Arial"/>
                <a:cs typeface="Arial"/>
              </a:rPr>
              <a:t>in</a:t>
            </a:r>
            <a:r>
              <a:rPr sz="1500" spc="-10" dirty="0">
                <a:solidFill>
                  <a:srgbClr val="1F487C"/>
                </a:solidFill>
                <a:latin typeface="Arial"/>
                <a:cs typeface="Arial"/>
              </a:rPr>
              <a:t> </a:t>
            </a:r>
            <a:r>
              <a:rPr sz="1500" dirty="0">
                <a:solidFill>
                  <a:srgbClr val="1F487C"/>
                </a:solidFill>
                <a:latin typeface="Arial"/>
                <a:cs typeface="Arial"/>
              </a:rPr>
              <a:t>the</a:t>
            </a:r>
            <a:r>
              <a:rPr sz="1500" spc="-10" dirty="0">
                <a:solidFill>
                  <a:srgbClr val="1F487C"/>
                </a:solidFill>
                <a:latin typeface="Arial"/>
                <a:cs typeface="Arial"/>
              </a:rPr>
              <a:t> nation-</a:t>
            </a:r>
            <a:r>
              <a:rPr sz="1500" dirty="0">
                <a:solidFill>
                  <a:srgbClr val="1F487C"/>
                </a:solidFill>
                <a:latin typeface="Arial"/>
                <a:cs typeface="Arial"/>
              </a:rPr>
              <a:t>-</a:t>
            </a:r>
            <a:r>
              <a:rPr sz="1500" spc="5" dirty="0">
                <a:solidFill>
                  <a:srgbClr val="1F487C"/>
                </a:solidFill>
                <a:latin typeface="Arial"/>
                <a:cs typeface="Arial"/>
              </a:rPr>
              <a:t> </a:t>
            </a:r>
            <a:r>
              <a:rPr sz="1500" dirty="0">
                <a:solidFill>
                  <a:srgbClr val="1F487C"/>
                </a:solidFill>
                <a:latin typeface="Arial"/>
                <a:cs typeface="Arial"/>
              </a:rPr>
              <a:t>$500</a:t>
            </a:r>
            <a:r>
              <a:rPr sz="1500" spc="-5" dirty="0">
                <a:solidFill>
                  <a:srgbClr val="1F487C"/>
                </a:solidFill>
                <a:latin typeface="Arial"/>
                <a:cs typeface="Arial"/>
              </a:rPr>
              <a:t> </a:t>
            </a:r>
            <a:r>
              <a:rPr sz="1500" spc="-25" dirty="0">
                <a:solidFill>
                  <a:srgbClr val="1F487C"/>
                </a:solidFill>
                <a:latin typeface="Arial"/>
                <a:cs typeface="Arial"/>
              </a:rPr>
              <a:t>for </a:t>
            </a:r>
            <a:r>
              <a:rPr sz="1500" dirty="0">
                <a:solidFill>
                  <a:srgbClr val="1F487C"/>
                </a:solidFill>
                <a:latin typeface="Arial"/>
                <a:cs typeface="Arial"/>
              </a:rPr>
              <a:t>“Associate</a:t>
            </a:r>
            <a:r>
              <a:rPr sz="1500" spc="-15" dirty="0">
                <a:solidFill>
                  <a:srgbClr val="1F487C"/>
                </a:solidFill>
                <a:latin typeface="Arial"/>
                <a:cs typeface="Arial"/>
              </a:rPr>
              <a:t> </a:t>
            </a:r>
            <a:r>
              <a:rPr sz="1500" dirty="0">
                <a:solidFill>
                  <a:srgbClr val="1F487C"/>
                </a:solidFill>
                <a:latin typeface="Arial"/>
                <a:cs typeface="Arial"/>
              </a:rPr>
              <a:t>only”</a:t>
            </a:r>
            <a:r>
              <a:rPr sz="1500" spc="-20" dirty="0">
                <a:solidFill>
                  <a:srgbClr val="1F487C"/>
                </a:solidFill>
                <a:latin typeface="Arial"/>
                <a:cs typeface="Arial"/>
              </a:rPr>
              <a:t> </a:t>
            </a:r>
            <a:r>
              <a:rPr sz="1500" dirty="0">
                <a:solidFill>
                  <a:srgbClr val="1F487C"/>
                </a:solidFill>
                <a:latin typeface="Arial"/>
                <a:cs typeface="Arial"/>
              </a:rPr>
              <a:t>coverage and</a:t>
            </a:r>
            <a:r>
              <a:rPr sz="1500" spc="-15" dirty="0">
                <a:solidFill>
                  <a:srgbClr val="1F487C"/>
                </a:solidFill>
                <a:latin typeface="Arial"/>
                <a:cs typeface="Arial"/>
              </a:rPr>
              <a:t> </a:t>
            </a:r>
            <a:r>
              <a:rPr sz="1500" dirty="0">
                <a:solidFill>
                  <a:srgbClr val="1F487C"/>
                </a:solidFill>
                <a:latin typeface="Arial"/>
                <a:cs typeface="Arial"/>
              </a:rPr>
              <a:t>$1,500</a:t>
            </a:r>
            <a:r>
              <a:rPr sz="1500" spc="-15" dirty="0">
                <a:solidFill>
                  <a:srgbClr val="1F487C"/>
                </a:solidFill>
                <a:latin typeface="Arial"/>
                <a:cs typeface="Arial"/>
              </a:rPr>
              <a:t> </a:t>
            </a:r>
            <a:r>
              <a:rPr sz="1500" dirty="0">
                <a:solidFill>
                  <a:srgbClr val="1F487C"/>
                </a:solidFill>
                <a:latin typeface="Arial"/>
                <a:cs typeface="Arial"/>
              </a:rPr>
              <a:t>for</a:t>
            </a:r>
            <a:r>
              <a:rPr sz="1500" spc="-25" dirty="0">
                <a:solidFill>
                  <a:srgbClr val="1F487C"/>
                </a:solidFill>
                <a:latin typeface="Arial"/>
                <a:cs typeface="Arial"/>
              </a:rPr>
              <a:t> </a:t>
            </a:r>
            <a:r>
              <a:rPr sz="1500" dirty="0">
                <a:solidFill>
                  <a:srgbClr val="1F487C"/>
                </a:solidFill>
                <a:latin typeface="Arial"/>
                <a:cs typeface="Arial"/>
              </a:rPr>
              <a:t>“Family”</a:t>
            </a:r>
            <a:r>
              <a:rPr sz="1500" spc="-15" dirty="0">
                <a:solidFill>
                  <a:srgbClr val="1F487C"/>
                </a:solidFill>
                <a:latin typeface="Arial"/>
                <a:cs typeface="Arial"/>
              </a:rPr>
              <a:t> </a:t>
            </a:r>
            <a:r>
              <a:rPr sz="1500" dirty="0">
                <a:solidFill>
                  <a:srgbClr val="1F487C"/>
                </a:solidFill>
                <a:latin typeface="Arial"/>
                <a:cs typeface="Arial"/>
              </a:rPr>
              <a:t>coverage.</a:t>
            </a:r>
            <a:r>
              <a:rPr sz="1500" spc="-10" dirty="0">
                <a:solidFill>
                  <a:srgbClr val="1F487C"/>
                </a:solidFill>
                <a:latin typeface="Arial"/>
                <a:cs typeface="Arial"/>
              </a:rPr>
              <a:t> </a:t>
            </a:r>
            <a:r>
              <a:rPr sz="1500" dirty="0">
                <a:solidFill>
                  <a:srgbClr val="1F487C"/>
                </a:solidFill>
                <a:latin typeface="Arial"/>
                <a:cs typeface="Arial"/>
              </a:rPr>
              <a:t>Depending on</a:t>
            </a:r>
            <a:r>
              <a:rPr sz="1500" spc="-20" dirty="0">
                <a:solidFill>
                  <a:srgbClr val="1F487C"/>
                </a:solidFill>
                <a:latin typeface="Arial"/>
                <a:cs typeface="Arial"/>
              </a:rPr>
              <a:t> </a:t>
            </a:r>
            <a:r>
              <a:rPr sz="1500" dirty="0">
                <a:solidFill>
                  <a:srgbClr val="1F487C"/>
                </a:solidFill>
                <a:latin typeface="Arial"/>
                <a:cs typeface="Arial"/>
              </a:rPr>
              <a:t>where</a:t>
            </a:r>
            <a:r>
              <a:rPr sz="1500" spc="-10" dirty="0">
                <a:solidFill>
                  <a:srgbClr val="1F487C"/>
                </a:solidFill>
                <a:latin typeface="Arial"/>
                <a:cs typeface="Arial"/>
              </a:rPr>
              <a:t> </a:t>
            </a:r>
            <a:r>
              <a:rPr sz="1500" spc="-25" dirty="0">
                <a:solidFill>
                  <a:srgbClr val="1F487C"/>
                </a:solidFill>
                <a:latin typeface="Arial"/>
                <a:cs typeface="Arial"/>
              </a:rPr>
              <a:t>you </a:t>
            </a:r>
            <a:r>
              <a:rPr sz="1500" dirty="0">
                <a:solidFill>
                  <a:srgbClr val="1F487C"/>
                </a:solidFill>
                <a:latin typeface="Arial"/>
                <a:cs typeface="Arial"/>
              </a:rPr>
              <a:t>live,</a:t>
            </a:r>
            <a:r>
              <a:rPr sz="1500" spc="-30" dirty="0">
                <a:solidFill>
                  <a:srgbClr val="1F487C"/>
                </a:solidFill>
                <a:latin typeface="Arial"/>
                <a:cs typeface="Arial"/>
              </a:rPr>
              <a:t> </a:t>
            </a:r>
            <a:r>
              <a:rPr sz="1500" dirty="0">
                <a:solidFill>
                  <a:srgbClr val="1F487C"/>
                </a:solidFill>
                <a:latin typeface="Arial"/>
                <a:cs typeface="Arial"/>
              </a:rPr>
              <a:t>you</a:t>
            </a:r>
            <a:r>
              <a:rPr sz="1500" spc="-15" dirty="0">
                <a:solidFill>
                  <a:srgbClr val="1F487C"/>
                </a:solidFill>
                <a:latin typeface="Arial"/>
                <a:cs typeface="Arial"/>
              </a:rPr>
              <a:t> </a:t>
            </a:r>
            <a:r>
              <a:rPr sz="1500" dirty="0">
                <a:solidFill>
                  <a:srgbClr val="1F487C"/>
                </a:solidFill>
                <a:latin typeface="Arial"/>
                <a:cs typeface="Arial"/>
              </a:rPr>
              <a:t>may</a:t>
            </a:r>
            <a:r>
              <a:rPr sz="1500" spc="-15" dirty="0">
                <a:solidFill>
                  <a:srgbClr val="1F487C"/>
                </a:solidFill>
                <a:latin typeface="Arial"/>
                <a:cs typeface="Arial"/>
              </a:rPr>
              <a:t> </a:t>
            </a:r>
            <a:r>
              <a:rPr sz="1500" dirty="0">
                <a:solidFill>
                  <a:srgbClr val="1F487C"/>
                </a:solidFill>
                <a:latin typeface="Arial"/>
                <a:cs typeface="Arial"/>
              </a:rPr>
              <a:t>also</a:t>
            </a:r>
            <a:r>
              <a:rPr sz="1500" spc="-15" dirty="0">
                <a:solidFill>
                  <a:srgbClr val="1F487C"/>
                </a:solidFill>
                <a:latin typeface="Arial"/>
                <a:cs typeface="Arial"/>
              </a:rPr>
              <a:t> </a:t>
            </a:r>
            <a:r>
              <a:rPr sz="1500" dirty="0">
                <a:solidFill>
                  <a:srgbClr val="1F487C"/>
                </a:solidFill>
                <a:latin typeface="Arial"/>
                <a:cs typeface="Arial"/>
              </a:rPr>
              <a:t>have</a:t>
            </a:r>
            <a:r>
              <a:rPr sz="1500" spc="-15" dirty="0">
                <a:solidFill>
                  <a:srgbClr val="1F487C"/>
                </a:solidFill>
                <a:latin typeface="Arial"/>
                <a:cs typeface="Arial"/>
              </a:rPr>
              <a:t> </a:t>
            </a:r>
            <a:r>
              <a:rPr sz="1500" dirty="0">
                <a:solidFill>
                  <a:srgbClr val="1F487C"/>
                </a:solidFill>
                <a:latin typeface="Arial"/>
                <a:cs typeface="Arial"/>
              </a:rPr>
              <a:t>a</a:t>
            </a:r>
            <a:r>
              <a:rPr sz="1500" spc="-15" dirty="0">
                <a:solidFill>
                  <a:srgbClr val="1F487C"/>
                </a:solidFill>
                <a:latin typeface="Arial"/>
                <a:cs typeface="Arial"/>
              </a:rPr>
              <a:t> </a:t>
            </a:r>
            <a:r>
              <a:rPr sz="1500" dirty="0">
                <a:solidFill>
                  <a:srgbClr val="1F487C"/>
                </a:solidFill>
                <a:latin typeface="Arial"/>
                <a:cs typeface="Arial"/>
              </a:rPr>
              <a:t>choice</a:t>
            </a:r>
            <a:r>
              <a:rPr sz="1500" spc="-10" dirty="0">
                <a:solidFill>
                  <a:srgbClr val="1F487C"/>
                </a:solidFill>
                <a:latin typeface="Arial"/>
                <a:cs typeface="Arial"/>
              </a:rPr>
              <a:t> </a:t>
            </a:r>
            <a:r>
              <a:rPr sz="1500" dirty="0">
                <a:solidFill>
                  <a:srgbClr val="1F487C"/>
                </a:solidFill>
                <a:latin typeface="Arial"/>
                <a:cs typeface="Arial"/>
              </a:rPr>
              <a:t>of</a:t>
            </a:r>
            <a:r>
              <a:rPr sz="1500" spc="-25" dirty="0">
                <a:solidFill>
                  <a:srgbClr val="1F487C"/>
                </a:solidFill>
                <a:latin typeface="Arial"/>
                <a:cs typeface="Arial"/>
              </a:rPr>
              <a:t> </a:t>
            </a:r>
            <a:r>
              <a:rPr sz="1500" dirty="0">
                <a:solidFill>
                  <a:srgbClr val="1F487C"/>
                </a:solidFill>
                <a:latin typeface="Arial"/>
                <a:cs typeface="Arial"/>
              </a:rPr>
              <a:t>a</a:t>
            </a:r>
            <a:r>
              <a:rPr sz="1500" spc="-20" dirty="0">
                <a:solidFill>
                  <a:srgbClr val="1F487C"/>
                </a:solidFill>
                <a:latin typeface="Arial"/>
                <a:cs typeface="Arial"/>
              </a:rPr>
              <a:t> </a:t>
            </a:r>
            <a:r>
              <a:rPr sz="1500" dirty="0">
                <a:solidFill>
                  <a:srgbClr val="1F487C"/>
                </a:solidFill>
                <a:latin typeface="Arial"/>
                <a:cs typeface="Arial"/>
              </a:rPr>
              <a:t>Health</a:t>
            </a:r>
            <a:r>
              <a:rPr sz="1500" spc="-10" dirty="0">
                <a:solidFill>
                  <a:srgbClr val="1F487C"/>
                </a:solidFill>
                <a:latin typeface="Arial"/>
                <a:cs typeface="Arial"/>
              </a:rPr>
              <a:t> </a:t>
            </a:r>
            <a:r>
              <a:rPr sz="1500" dirty="0">
                <a:solidFill>
                  <a:srgbClr val="1F487C"/>
                </a:solidFill>
                <a:latin typeface="Arial"/>
                <a:cs typeface="Arial"/>
              </a:rPr>
              <a:t>Maintenance Organization</a:t>
            </a:r>
            <a:r>
              <a:rPr sz="1500" spc="5" dirty="0">
                <a:solidFill>
                  <a:srgbClr val="1F487C"/>
                </a:solidFill>
                <a:latin typeface="Arial"/>
                <a:cs typeface="Arial"/>
              </a:rPr>
              <a:t> </a:t>
            </a:r>
            <a:r>
              <a:rPr sz="1500" spc="-10" dirty="0">
                <a:solidFill>
                  <a:srgbClr val="1F487C"/>
                </a:solidFill>
                <a:latin typeface="Arial"/>
                <a:cs typeface="Arial"/>
              </a:rPr>
              <a:t>(HMO).</a:t>
            </a:r>
            <a:endParaRPr sz="1500">
              <a:latin typeface="Arial"/>
              <a:cs typeface="Arial"/>
            </a:endParaRPr>
          </a:p>
          <a:p>
            <a:pPr marL="12700" marR="165735" indent="118110">
              <a:lnSpc>
                <a:spcPts val="1440"/>
              </a:lnSpc>
              <a:spcBef>
                <a:spcPts val="1440"/>
              </a:spcBef>
              <a:buFont typeface="Arial"/>
              <a:buChar char="•"/>
              <a:tabLst>
                <a:tab pos="130810" algn="l"/>
              </a:tabLst>
            </a:pPr>
            <a:r>
              <a:rPr sz="1500" b="1" dirty="0">
                <a:solidFill>
                  <a:srgbClr val="1F487C"/>
                </a:solidFill>
                <a:latin typeface="Arial"/>
                <a:cs typeface="Arial"/>
              </a:rPr>
              <a:t>Dental</a:t>
            </a:r>
            <a:r>
              <a:rPr sz="1500" b="1" spc="-15" dirty="0">
                <a:solidFill>
                  <a:srgbClr val="1F487C"/>
                </a:solidFill>
                <a:latin typeface="Arial"/>
                <a:cs typeface="Arial"/>
              </a:rPr>
              <a:t> </a:t>
            </a:r>
            <a:r>
              <a:rPr sz="1500" b="1" dirty="0">
                <a:solidFill>
                  <a:srgbClr val="1F487C"/>
                </a:solidFill>
                <a:latin typeface="Arial"/>
                <a:cs typeface="Arial"/>
              </a:rPr>
              <a:t>Plans:</a:t>
            </a:r>
            <a:r>
              <a:rPr sz="1500" b="1" spc="-15" dirty="0">
                <a:solidFill>
                  <a:srgbClr val="1F487C"/>
                </a:solidFill>
                <a:latin typeface="Arial"/>
                <a:cs typeface="Arial"/>
              </a:rPr>
              <a:t> </a:t>
            </a:r>
            <a:r>
              <a:rPr sz="1500" dirty="0">
                <a:solidFill>
                  <a:srgbClr val="1F487C"/>
                </a:solidFill>
                <a:latin typeface="Arial"/>
                <a:cs typeface="Arial"/>
              </a:rPr>
              <a:t>If</a:t>
            </a:r>
            <a:r>
              <a:rPr sz="1500" spc="-20" dirty="0">
                <a:solidFill>
                  <a:srgbClr val="1F487C"/>
                </a:solidFill>
                <a:latin typeface="Arial"/>
                <a:cs typeface="Arial"/>
              </a:rPr>
              <a:t> </a:t>
            </a:r>
            <a:r>
              <a:rPr sz="1500" dirty="0">
                <a:solidFill>
                  <a:srgbClr val="1F487C"/>
                </a:solidFill>
                <a:latin typeface="Arial"/>
                <a:cs typeface="Arial"/>
              </a:rPr>
              <a:t>you</a:t>
            </a:r>
            <a:r>
              <a:rPr sz="1500" spc="-5" dirty="0">
                <a:solidFill>
                  <a:srgbClr val="1F487C"/>
                </a:solidFill>
                <a:latin typeface="Arial"/>
                <a:cs typeface="Arial"/>
              </a:rPr>
              <a:t> </a:t>
            </a:r>
            <a:r>
              <a:rPr sz="1500" dirty="0">
                <a:solidFill>
                  <a:srgbClr val="1F487C"/>
                </a:solidFill>
                <a:latin typeface="Arial"/>
                <a:cs typeface="Arial"/>
              </a:rPr>
              <a:t>enroll in</a:t>
            </a:r>
            <a:r>
              <a:rPr sz="1500" spc="-5" dirty="0">
                <a:solidFill>
                  <a:srgbClr val="1F487C"/>
                </a:solidFill>
                <a:latin typeface="Arial"/>
                <a:cs typeface="Arial"/>
              </a:rPr>
              <a:t> </a:t>
            </a:r>
            <a:r>
              <a:rPr sz="1500" dirty="0">
                <a:solidFill>
                  <a:srgbClr val="1F487C"/>
                </a:solidFill>
                <a:latin typeface="Arial"/>
                <a:cs typeface="Arial"/>
              </a:rPr>
              <a:t>a</a:t>
            </a:r>
            <a:r>
              <a:rPr sz="1500" spc="-10" dirty="0">
                <a:solidFill>
                  <a:srgbClr val="1F487C"/>
                </a:solidFill>
                <a:latin typeface="Arial"/>
                <a:cs typeface="Arial"/>
              </a:rPr>
              <a:t> </a:t>
            </a:r>
            <a:r>
              <a:rPr sz="1500" dirty="0">
                <a:solidFill>
                  <a:srgbClr val="1F487C"/>
                </a:solidFill>
                <a:latin typeface="Arial"/>
                <a:cs typeface="Arial"/>
              </a:rPr>
              <a:t>medical</a:t>
            </a:r>
            <a:r>
              <a:rPr sz="1500" spc="5" dirty="0">
                <a:solidFill>
                  <a:srgbClr val="1F487C"/>
                </a:solidFill>
                <a:latin typeface="Arial"/>
                <a:cs typeface="Arial"/>
              </a:rPr>
              <a:t> </a:t>
            </a:r>
            <a:r>
              <a:rPr sz="1500" dirty="0">
                <a:solidFill>
                  <a:srgbClr val="1F487C"/>
                </a:solidFill>
                <a:latin typeface="Arial"/>
                <a:cs typeface="Arial"/>
              </a:rPr>
              <a:t>plan,</a:t>
            </a:r>
            <a:r>
              <a:rPr sz="1500" spc="-5" dirty="0">
                <a:solidFill>
                  <a:srgbClr val="1F487C"/>
                </a:solidFill>
                <a:latin typeface="Arial"/>
                <a:cs typeface="Arial"/>
              </a:rPr>
              <a:t> </a:t>
            </a:r>
            <a:r>
              <a:rPr sz="1500" dirty="0">
                <a:solidFill>
                  <a:srgbClr val="1F487C"/>
                </a:solidFill>
                <a:latin typeface="Arial"/>
                <a:cs typeface="Arial"/>
              </a:rPr>
              <a:t>you</a:t>
            </a:r>
            <a:r>
              <a:rPr sz="1500" spc="-5" dirty="0">
                <a:solidFill>
                  <a:srgbClr val="1F487C"/>
                </a:solidFill>
                <a:latin typeface="Arial"/>
                <a:cs typeface="Arial"/>
              </a:rPr>
              <a:t> </a:t>
            </a:r>
            <a:r>
              <a:rPr sz="1500" dirty="0">
                <a:solidFill>
                  <a:srgbClr val="1F487C"/>
                </a:solidFill>
                <a:latin typeface="Arial"/>
                <a:cs typeface="Arial"/>
              </a:rPr>
              <a:t>can</a:t>
            </a:r>
            <a:r>
              <a:rPr sz="1500" spc="-10" dirty="0">
                <a:solidFill>
                  <a:srgbClr val="1F487C"/>
                </a:solidFill>
                <a:latin typeface="Arial"/>
                <a:cs typeface="Arial"/>
              </a:rPr>
              <a:t> </a:t>
            </a:r>
            <a:r>
              <a:rPr sz="1500" dirty="0">
                <a:solidFill>
                  <a:srgbClr val="1F487C"/>
                </a:solidFill>
                <a:latin typeface="Arial"/>
                <a:cs typeface="Arial"/>
              </a:rPr>
              <a:t>enroll</a:t>
            </a:r>
            <a:r>
              <a:rPr sz="1500" spc="10" dirty="0">
                <a:solidFill>
                  <a:srgbClr val="1F487C"/>
                </a:solidFill>
                <a:latin typeface="Arial"/>
                <a:cs typeface="Arial"/>
              </a:rPr>
              <a:t> </a:t>
            </a:r>
            <a:r>
              <a:rPr sz="1500" dirty="0">
                <a:solidFill>
                  <a:srgbClr val="1F487C"/>
                </a:solidFill>
                <a:latin typeface="Arial"/>
                <a:cs typeface="Arial"/>
              </a:rPr>
              <a:t>in</a:t>
            </a:r>
            <a:r>
              <a:rPr sz="1500" spc="-10" dirty="0">
                <a:solidFill>
                  <a:srgbClr val="1F487C"/>
                </a:solidFill>
                <a:latin typeface="Arial"/>
                <a:cs typeface="Arial"/>
              </a:rPr>
              <a:t> </a:t>
            </a:r>
            <a:r>
              <a:rPr sz="1500" dirty="0">
                <a:solidFill>
                  <a:srgbClr val="1F487C"/>
                </a:solidFill>
                <a:latin typeface="Arial"/>
                <a:cs typeface="Arial"/>
              </a:rPr>
              <a:t>our very</a:t>
            </a:r>
            <a:r>
              <a:rPr sz="1500" spc="-10" dirty="0">
                <a:solidFill>
                  <a:srgbClr val="1F487C"/>
                </a:solidFill>
                <a:latin typeface="Arial"/>
                <a:cs typeface="Arial"/>
              </a:rPr>
              <a:t> </a:t>
            </a:r>
            <a:r>
              <a:rPr sz="1500" dirty="0">
                <a:solidFill>
                  <a:srgbClr val="1F487C"/>
                </a:solidFill>
                <a:latin typeface="Arial"/>
                <a:cs typeface="Arial"/>
              </a:rPr>
              <a:t>low</a:t>
            </a:r>
            <a:r>
              <a:rPr sz="1500" spc="-5" dirty="0">
                <a:solidFill>
                  <a:srgbClr val="1F487C"/>
                </a:solidFill>
                <a:latin typeface="Arial"/>
                <a:cs typeface="Arial"/>
              </a:rPr>
              <a:t> </a:t>
            </a:r>
            <a:r>
              <a:rPr sz="1500" dirty="0">
                <a:solidFill>
                  <a:srgbClr val="1F487C"/>
                </a:solidFill>
                <a:latin typeface="Arial"/>
                <a:cs typeface="Arial"/>
              </a:rPr>
              <a:t>cost</a:t>
            </a:r>
            <a:r>
              <a:rPr sz="1500" spc="-15" dirty="0">
                <a:solidFill>
                  <a:srgbClr val="1F487C"/>
                </a:solidFill>
                <a:latin typeface="Arial"/>
                <a:cs typeface="Arial"/>
              </a:rPr>
              <a:t> </a:t>
            </a:r>
            <a:r>
              <a:rPr sz="1500" spc="-10" dirty="0">
                <a:solidFill>
                  <a:srgbClr val="1F487C"/>
                </a:solidFill>
                <a:latin typeface="Arial"/>
                <a:cs typeface="Arial"/>
              </a:rPr>
              <a:t>dental </a:t>
            </a:r>
            <a:r>
              <a:rPr sz="1500" dirty="0">
                <a:solidFill>
                  <a:srgbClr val="1F487C"/>
                </a:solidFill>
                <a:latin typeface="Arial"/>
                <a:cs typeface="Arial"/>
              </a:rPr>
              <a:t>plan.</a:t>
            </a:r>
            <a:r>
              <a:rPr sz="1500" spc="-10" dirty="0">
                <a:solidFill>
                  <a:srgbClr val="1F487C"/>
                </a:solidFill>
                <a:latin typeface="Arial"/>
                <a:cs typeface="Arial"/>
              </a:rPr>
              <a:t> </a:t>
            </a:r>
            <a:r>
              <a:rPr sz="1500" dirty="0">
                <a:solidFill>
                  <a:srgbClr val="1F487C"/>
                </a:solidFill>
                <a:latin typeface="Arial"/>
                <a:cs typeface="Arial"/>
              </a:rPr>
              <a:t>How</a:t>
            </a:r>
            <a:r>
              <a:rPr sz="1500" spc="-10" dirty="0">
                <a:solidFill>
                  <a:srgbClr val="1F487C"/>
                </a:solidFill>
                <a:latin typeface="Arial"/>
                <a:cs typeface="Arial"/>
              </a:rPr>
              <a:t> </a:t>
            </a:r>
            <a:r>
              <a:rPr sz="1500" dirty="0">
                <a:solidFill>
                  <a:srgbClr val="1F487C"/>
                </a:solidFill>
                <a:latin typeface="Arial"/>
                <a:cs typeface="Arial"/>
              </a:rPr>
              <a:t>does</a:t>
            </a:r>
            <a:r>
              <a:rPr sz="1500" spc="-10" dirty="0">
                <a:solidFill>
                  <a:srgbClr val="1F487C"/>
                </a:solidFill>
                <a:latin typeface="Arial"/>
                <a:cs typeface="Arial"/>
              </a:rPr>
              <a:t> </a:t>
            </a:r>
            <a:r>
              <a:rPr sz="1500" dirty="0">
                <a:solidFill>
                  <a:srgbClr val="1F487C"/>
                </a:solidFill>
                <a:latin typeface="Arial"/>
                <a:cs typeface="Arial"/>
              </a:rPr>
              <a:t>$4.50/pay</a:t>
            </a:r>
            <a:r>
              <a:rPr sz="1500" spc="-5" dirty="0">
                <a:solidFill>
                  <a:srgbClr val="1F487C"/>
                </a:solidFill>
                <a:latin typeface="Arial"/>
                <a:cs typeface="Arial"/>
              </a:rPr>
              <a:t> </a:t>
            </a:r>
            <a:r>
              <a:rPr sz="1500" dirty="0">
                <a:solidFill>
                  <a:srgbClr val="1F487C"/>
                </a:solidFill>
                <a:latin typeface="Arial"/>
                <a:cs typeface="Arial"/>
              </a:rPr>
              <a:t>period</a:t>
            </a:r>
            <a:r>
              <a:rPr sz="1500" spc="-10" dirty="0">
                <a:solidFill>
                  <a:srgbClr val="1F487C"/>
                </a:solidFill>
                <a:latin typeface="Arial"/>
                <a:cs typeface="Arial"/>
              </a:rPr>
              <a:t> </a:t>
            </a:r>
            <a:r>
              <a:rPr sz="1500" dirty="0">
                <a:solidFill>
                  <a:srgbClr val="1F487C"/>
                </a:solidFill>
                <a:latin typeface="Arial"/>
                <a:cs typeface="Arial"/>
              </a:rPr>
              <a:t>grab</a:t>
            </a:r>
            <a:r>
              <a:rPr sz="1500" spc="-5" dirty="0">
                <a:solidFill>
                  <a:srgbClr val="1F487C"/>
                </a:solidFill>
                <a:latin typeface="Arial"/>
                <a:cs typeface="Arial"/>
              </a:rPr>
              <a:t> </a:t>
            </a:r>
            <a:r>
              <a:rPr sz="1500" dirty="0">
                <a:solidFill>
                  <a:srgbClr val="1F487C"/>
                </a:solidFill>
                <a:latin typeface="Arial"/>
                <a:cs typeface="Arial"/>
              </a:rPr>
              <a:t>you?</a:t>
            </a:r>
            <a:r>
              <a:rPr sz="1500" spc="-10" dirty="0">
                <a:solidFill>
                  <a:srgbClr val="1F487C"/>
                </a:solidFill>
                <a:latin typeface="Arial"/>
                <a:cs typeface="Arial"/>
              </a:rPr>
              <a:t> </a:t>
            </a:r>
            <a:r>
              <a:rPr sz="1500" dirty="0">
                <a:solidFill>
                  <a:srgbClr val="1F487C"/>
                </a:solidFill>
                <a:latin typeface="Arial"/>
                <a:cs typeface="Arial"/>
              </a:rPr>
              <a:t>If</a:t>
            </a:r>
            <a:r>
              <a:rPr sz="1500" spc="-20" dirty="0">
                <a:solidFill>
                  <a:srgbClr val="1F487C"/>
                </a:solidFill>
                <a:latin typeface="Arial"/>
                <a:cs typeface="Arial"/>
              </a:rPr>
              <a:t> </a:t>
            </a:r>
            <a:r>
              <a:rPr sz="1500" dirty="0">
                <a:solidFill>
                  <a:srgbClr val="1F487C"/>
                </a:solidFill>
                <a:latin typeface="Arial"/>
                <a:cs typeface="Arial"/>
              </a:rPr>
              <a:t>you</a:t>
            </a:r>
            <a:r>
              <a:rPr sz="1500" spc="-10" dirty="0">
                <a:solidFill>
                  <a:srgbClr val="1F487C"/>
                </a:solidFill>
                <a:latin typeface="Arial"/>
                <a:cs typeface="Arial"/>
              </a:rPr>
              <a:t> </a:t>
            </a:r>
            <a:r>
              <a:rPr sz="1500" dirty="0">
                <a:solidFill>
                  <a:srgbClr val="1F487C"/>
                </a:solidFill>
                <a:latin typeface="Arial"/>
                <a:cs typeface="Arial"/>
              </a:rPr>
              <a:t>don’t</a:t>
            </a:r>
            <a:r>
              <a:rPr sz="1500" spc="-15" dirty="0">
                <a:solidFill>
                  <a:srgbClr val="1F487C"/>
                </a:solidFill>
                <a:latin typeface="Arial"/>
                <a:cs typeface="Arial"/>
              </a:rPr>
              <a:t> </a:t>
            </a:r>
            <a:r>
              <a:rPr sz="1500" dirty="0">
                <a:solidFill>
                  <a:srgbClr val="1F487C"/>
                </a:solidFill>
                <a:latin typeface="Arial"/>
                <a:cs typeface="Arial"/>
              </a:rPr>
              <a:t>elect</a:t>
            </a:r>
            <a:r>
              <a:rPr sz="1500" spc="-10" dirty="0">
                <a:solidFill>
                  <a:srgbClr val="1F487C"/>
                </a:solidFill>
                <a:latin typeface="Arial"/>
                <a:cs typeface="Arial"/>
              </a:rPr>
              <a:t> </a:t>
            </a:r>
            <a:r>
              <a:rPr sz="1500" dirty="0">
                <a:solidFill>
                  <a:srgbClr val="1F487C"/>
                </a:solidFill>
                <a:latin typeface="Arial"/>
                <a:cs typeface="Arial"/>
              </a:rPr>
              <a:t>medical,</a:t>
            </a:r>
            <a:r>
              <a:rPr sz="1500" spc="-5" dirty="0">
                <a:solidFill>
                  <a:srgbClr val="1F487C"/>
                </a:solidFill>
                <a:latin typeface="Arial"/>
                <a:cs typeface="Arial"/>
              </a:rPr>
              <a:t> </a:t>
            </a:r>
            <a:r>
              <a:rPr sz="1500" dirty="0">
                <a:solidFill>
                  <a:srgbClr val="1F487C"/>
                </a:solidFill>
                <a:latin typeface="Arial"/>
                <a:cs typeface="Arial"/>
              </a:rPr>
              <a:t>you</a:t>
            </a:r>
            <a:r>
              <a:rPr sz="1500" spc="-10" dirty="0">
                <a:solidFill>
                  <a:srgbClr val="1F487C"/>
                </a:solidFill>
                <a:latin typeface="Arial"/>
                <a:cs typeface="Arial"/>
              </a:rPr>
              <a:t> </a:t>
            </a:r>
            <a:r>
              <a:rPr sz="1500" dirty="0">
                <a:solidFill>
                  <a:srgbClr val="1F487C"/>
                </a:solidFill>
                <a:latin typeface="Arial"/>
                <a:cs typeface="Arial"/>
              </a:rPr>
              <a:t>can</a:t>
            </a:r>
            <a:r>
              <a:rPr sz="1500" spc="-10" dirty="0">
                <a:solidFill>
                  <a:srgbClr val="1F487C"/>
                </a:solidFill>
                <a:latin typeface="Arial"/>
                <a:cs typeface="Arial"/>
              </a:rPr>
              <a:t> choose </a:t>
            </a:r>
            <a:r>
              <a:rPr sz="1500" dirty="0">
                <a:solidFill>
                  <a:srgbClr val="1F487C"/>
                </a:solidFill>
                <a:latin typeface="Arial"/>
                <a:cs typeface="Arial"/>
              </a:rPr>
              <a:t>our</a:t>
            </a:r>
            <a:r>
              <a:rPr sz="1500" spc="-5" dirty="0">
                <a:solidFill>
                  <a:srgbClr val="1F487C"/>
                </a:solidFill>
                <a:latin typeface="Arial"/>
                <a:cs typeface="Arial"/>
              </a:rPr>
              <a:t> </a:t>
            </a:r>
            <a:r>
              <a:rPr sz="1500" spc="-10" dirty="0">
                <a:solidFill>
                  <a:srgbClr val="1F487C"/>
                </a:solidFill>
                <a:latin typeface="Arial"/>
                <a:cs typeface="Arial"/>
              </a:rPr>
              <a:t>Stand</a:t>
            </a:r>
            <a:r>
              <a:rPr sz="1500" spc="-85" dirty="0">
                <a:solidFill>
                  <a:srgbClr val="1F487C"/>
                </a:solidFill>
                <a:latin typeface="Arial"/>
                <a:cs typeface="Arial"/>
              </a:rPr>
              <a:t> </a:t>
            </a:r>
            <a:r>
              <a:rPr sz="1500" dirty="0">
                <a:solidFill>
                  <a:srgbClr val="1F487C"/>
                </a:solidFill>
                <a:latin typeface="Arial"/>
                <a:cs typeface="Arial"/>
              </a:rPr>
              <a:t>Alone Dental</a:t>
            </a:r>
            <a:r>
              <a:rPr sz="1500" spc="10" dirty="0">
                <a:solidFill>
                  <a:srgbClr val="1F487C"/>
                </a:solidFill>
                <a:latin typeface="Arial"/>
                <a:cs typeface="Arial"/>
              </a:rPr>
              <a:t> </a:t>
            </a:r>
            <a:r>
              <a:rPr sz="1500" spc="-20" dirty="0">
                <a:solidFill>
                  <a:srgbClr val="1F487C"/>
                </a:solidFill>
                <a:latin typeface="Arial"/>
                <a:cs typeface="Arial"/>
              </a:rPr>
              <a:t>Plan.</a:t>
            </a:r>
            <a:endParaRPr sz="1500">
              <a:latin typeface="Arial"/>
              <a:cs typeface="Arial"/>
            </a:endParaRPr>
          </a:p>
          <a:p>
            <a:pPr marL="12700" marR="90805" indent="118110">
              <a:lnSpc>
                <a:spcPct val="80000"/>
              </a:lnSpc>
              <a:spcBef>
                <a:spcPts val="1455"/>
              </a:spcBef>
              <a:buFont typeface="Arial"/>
              <a:buChar char="•"/>
              <a:tabLst>
                <a:tab pos="130810" algn="l"/>
              </a:tabLst>
            </a:pPr>
            <a:r>
              <a:rPr sz="1500" b="1" dirty="0">
                <a:solidFill>
                  <a:srgbClr val="1F487C"/>
                </a:solidFill>
                <a:latin typeface="Arial"/>
                <a:cs typeface="Arial"/>
              </a:rPr>
              <a:t>Life</a:t>
            </a:r>
            <a:r>
              <a:rPr sz="1500" b="1" spc="-20" dirty="0">
                <a:solidFill>
                  <a:srgbClr val="1F487C"/>
                </a:solidFill>
                <a:latin typeface="Arial"/>
                <a:cs typeface="Arial"/>
              </a:rPr>
              <a:t> </a:t>
            </a:r>
            <a:r>
              <a:rPr sz="1500" b="1" dirty="0">
                <a:solidFill>
                  <a:srgbClr val="1F487C"/>
                </a:solidFill>
                <a:latin typeface="Arial"/>
                <a:cs typeface="Arial"/>
              </a:rPr>
              <a:t>Insurance</a:t>
            </a:r>
            <a:r>
              <a:rPr sz="1500" b="1" spc="-10" dirty="0">
                <a:solidFill>
                  <a:srgbClr val="1F487C"/>
                </a:solidFill>
                <a:latin typeface="Arial"/>
                <a:cs typeface="Arial"/>
              </a:rPr>
              <a:t> </a:t>
            </a:r>
            <a:r>
              <a:rPr sz="1500" b="1" dirty="0">
                <a:solidFill>
                  <a:srgbClr val="1F487C"/>
                </a:solidFill>
                <a:latin typeface="Arial"/>
                <a:cs typeface="Arial"/>
              </a:rPr>
              <a:t>Plans:</a:t>
            </a:r>
            <a:r>
              <a:rPr sz="1500" b="1" spc="-15" dirty="0">
                <a:solidFill>
                  <a:srgbClr val="1F487C"/>
                </a:solidFill>
                <a:latin typeface="Arial"/>
                <a:cs typeface="Arial"/>
              </a:rPr>
              <a:t> </a:t>
            </a:r>
            <a:r>
              <a:rPr sz="1500" dirty="0">
                <a:solidFill>
                  <a:srgbClr val="1F487C"/>
                </a:solidFill>
                <a:latin typeface="Arial"/>
                <a:cs typeface="Arial"/>
              </a:rPr>
              <a:t>Depending</a:t>
            </a:r>
            <a:r>
              <a:rPr sz="1500" spc="5" dirty="0">
                <a:solidFill>
                  <a:srgbClr val="1F487C"/>
                </a:solidFill>
                <a:latin typeface="Arial"/>
                <a:cs typeface="Arial"/>
              </a:rPr>
              <a:t> </a:t>
            </a:r>
            <a:r>
              <a:rPr sz="1500" dirty="0">
                <a:solidFill>
                  <a:srgbClr val="1F487C"/>
                </a:solidFill>
                <a:latin typeface="Arial"/>
                <a:cs typeface="Arial"/>
              </a:rPr>
              <a:t>on</a:t>
            </a:r>
            <a:r>
              <a:rPr sz="1500" spc="-10" dirty="0">
                <a:solidFill>
                  <a:srgbClr val="1F487C"/>
                </a:solidFill>
                <a:latin typeface="Arial"/>
                <a:cs typeface="Arial"/>
              </a:rPr>
              <a:t> </a:t>
            </a:r>
            <a:r>
              <a:rPr sz="1500" dirty="0">
                <a:solidFill>
                  <a:srgbClr val="1F487C"/>
                </a:solidFill>
                <a:latin typeface="Arial"/>
                <a:cs typeface="Arial"/>
              </a:rPr>
              <a:t>your</a:t>
            </a:r>
            <a:r>
              <a:rPr sz="1500" spc="-10" dirty="0">
                <a:solidFill>
                  <a:srgbClr val="1F487C"/>
                </a:solidFill>
                <a:latin typeface="Arial"/>
                <a:cs typeface="Arial"/>
              </a:rPr>
              <a:t> </a:t>
            </a:r>
            <a:r>
              <a:rPr sz="1500" dirty="0">
                <a:solidFill>
                  <a:srgbClr val="1F487C"/>
                </a:solidFill>
                <a:latin typeface="Arial"/>
                <a:cs typeface="Arial"/>
              </a:rPr>
              <a:t>category</a:t>
            </a:r>
            <a:r>
              <a:rPr sz="1500" spc="-5" dirty="0">
                <a:solidFill>
                  <a:srgbClr val="1F487C"/>
                </a:solidFill>
                <a:latin typeface="Arial"/>
                <a:cs typeface="Arial"/>
              </a:rPr>
              <a:t> </a:t>
            </a:r>
            <a:r>
              <a:rPr sz="1500" dirty="0">
                <a:solidFill>
                  <a:srgbClr val="1F487C"/>
                </a:solidFill>
                <a:latin typeface="Arial"/>
                <a:cs typeface="Arial"/>
              </a:rPr>
              <a:t>of</a:t>
            </a:r>
            <a:r>
              <a:rPr sz="1500" spc="-20" dirty="0">
                <a:solidFill>
                  <a:srgbClr val="1F487C"/>
                </a:solidFill>
                <a:latin typeface="Arial"/>
                <a:cs typeface="Arial"/>
              </a:rPr>
              <a:t> </a:t>
            </a:r>
            <a:r>
              <a:rPr sz="1500" dirty="0">
                <a:solidFill>
                  <a:srgbClr val="1F487C"/>
                </a:solidFill>
                <a:latin typeface="Arial"/>
                <a:cs typeface="Arial"/>
              </a:rPr>
              <a:t>employment,</a:t>
            </a:r>
            <a:r>
              <a:rPr sz="1500" spc="-5" dirty="0">
                <a:solidFill>
                  <a:srgbClr val="1F487C"/>
                </a:solidFill>
                <a:latin typeface="Arial"/>
                <a:cs typeface="Arial"/>
              </a:rPr>
              <a:t> </a:t>
            </a:r>
            <a:r>
              <a:rPr sz="1500" dirty="0">
                <a:solidFill>
                  <a:srgbClr val="1F487C"/>
                </a:solidFill>
                <a:latin typeface="Arial"/>
                <a:cs typeface="Arial"/>
              </a:rPr>
              <a:t>you</a:t>
            </a:r>
            <a:r>
              <a:rPr sz="1500" spc="-10" dirty="0">
                <a:solidFill>
                  <a:srgbClr val="1F487C"/>
                </a:solidFill>
                <a:latin typeface="Arial"/>
                <a:cs typeface="Arial"/>
              </a:rPr>
              <a:t> </a:t>
            </a:r>
            <a:r>
              <a:rPr sz="1500" dirty="0">
                <a:solidFill>
                  <a:srgbClr val="1F487C"/>
                </a:solidFill>
                <a:latin typeface="Arial"/>
                <a:cs typeface="Arial"/>
              </a:rPr>
              <a:t>can</a:t>
            </a:r>
            <a:r>
              <a:rPr sz="1500" spc="-10" dirty="0">
                <a:solidFill>
                  <a:srgbClr val="1F487C"/>
                </a:solidFill>
                <a:latin typeface="Arial"/>
                <a:cs typeface="Arial"/>
              </a:rPr>
              <a:t> </a:t>
            </a:r>
            <a:r>
              <a:rPr sz="1500" dirty="0">
                <a:solidFill>
                  <a:srgbClr val="1F487C"/>
                </a:solidFill>
                <a:latin typeface="Arial"/>
                <a:cs typeface="Arial"/>
              </a:rPr>
              <a:t>apply </a:t>
            </a:r>
            <a:r>
              <a:rPr sz="1500" spc="-25" dirty="0">
                <a:solidFill>
                  <a:srgbClr val="1F487C"/>
                </a:solidFill>
                <a:latin typeface="Arial"/>
                <a:cs typeface="Arial"/>
              </a:rPr>
              <a:t>for </a:t>
            </a:r>
            <a:r>
              <a:rPr sz="1500" dirty="0">
                <a:solidFill>
                  <a:srgbClr val="1F487C"/>
                </a:solidFill>
                <a:latin typeface="Arial"/>
                <a:cs typeface="Arial"/>
              </a:rPr>
              <a:t>Basic</a:t>
            </a:r>
            <a:r>
              <a:rPr sz="1500" spc="-25" dirty="0">
                <a:solidFill>
                  <a:srgbClr val="1F487C"/>
                </a:solidFill>
                <a:latin typeface="Arial"/>
                <a:cs typeface="Arial"/>
              </a:rPr>
              <a:t> </a:t>
            </a:r>
            <a:r>
              <a:rPr sz="1500" dirty="0">
                <a:solidFill>
                  <a:srgbClr val="1F487C"/>
                </a:solidFill>
                <a:latin typeface="Arial"/>
                <a:cs typeface="Arial"/>
              </a:rPr>
              <a:t>and/or</a:t>
            </a:r>
            <a:r>
              <a:rPr sz="1500" spc="-10" dirty="0">
                <a:solidFill>
                  <a:srgbClr val="1F487C"/>
                </a:solidFill>
                <a:latin typeface="Arial"/>
                <a:cs typeface="Arial"/>
              </a:rPr>
              <a:t> </a:t>
            </a:r>
            <a:r>
              <a:rPr sz="1500" dirty="0">
                <a:solidFill>
                  <a:srgbClr val="1F487C"/>
                </a:solidFill>
                <a:latin typeface="Arial"/>
                <a:cs typeface="Arial"/>
              </a:rPr>
              <a:t>Optional</a:t>
            </a:r>
            <a:r>
              <a:rPr sz="1500" spc="5" dirty="0">
                <a:solidFill>
                  <a:srgbClr val="1F487C"/>
                </a:solidFill>
                <a:latin typeface="Arial"/>
                <a:cs typeface="Arial"/>
              </a:rPr>
              <a:t> </a:t>
            </a:r>
            <a:r>
              <a:rPr sz="1500" dirty="0">
                <a:solidFill>
                  <a:srgbClr val="1F487C"/>
                </a:solidFill>
                <a:latin typeface="Arial"/>
                <a:cs typeface="Arial"/>
              </a:rPr>
              <a:t>Life</a:t>
            </a:r>
            <a:r>
              <a:rPr sz="1500" spc="-10" dirty="0">
                <a:solidFill>
                  <a:srgbClr val="1F487C"/>
                </a:solidFill>
                <a:latin typeface="Arial"/>
                <a:cs typeface="Arial"/>
              </a:rPr>
              <a:t> </a:t>
            </a:r>
            <a:r>
              <a:rPr sz="1500" dirty="0">
                <a:solidFill>
                  <a:srgbClr val="1F487C"/>
                </a:solidFill>
                <a:latin typeface="Arial"/>
                <a:cs typeface="Arial"/>
              </a:rPr>
              <a:t>Insurance.</a:t>
            </a:r>
            <a:r>
              <a:rPr sz="1500" spc="-5" dirty="0">
                <a:solidFill>
                  <a:srgbClr val="1F487C"/>
                </a:solidFill>
                <a:latin typeface="Arial"/>
                <a:cs typeface="Arial"/>
              </a:rPr>
              <a:t> </a:t>
            </a:r>
            <a:r>
              <a:rPr sz="1500" dirty="0">
                <a:solidFill>
                  <a:srgbClr val="1F487C"/>
                </a:solidFill>
                <a:latin typeface="Arial"/>
                <a:cs typeface="Arial"/>
              </a:rPr>
              <a:t>If</a:t>
            </a:r>
            <a:r>
              <a:rPr sz="1500" spc="-25" dirty="0">
                <a:solidFill>
                  <a:srgbClr val="1F487C"/>
                </a:solidFill>
                <a:latin typeface="Arial"/>
                <a:cs typeface="Arial"/>
              </a:rPr>
              <a:t> </a:t>
            </a:r>
            <a:r>
              <a:rPr sz="1500" dirty="0">
                <a:solidFill>
                  <a:srgbClr val="1F487C"/>
                </a:solidFill>
                <a:latin typeface="Arial"/>
                <a:cs typeface="Arial"/>
              </a:rPr>
              <a:t>you</a:t>
            </a:r>
            <a:r>
              <a:rPr sz="1500" spc="-10" dirty="0">
                <a:solidFill>
                  <a:srgbClr val="1F487C"/>
                </a:solidFill>
                <a:latin typeface="Arial"/>
                <a:cs typeface="Arial"/>
              </a:rPr>
              <a:t> </a:t>
            </a:r>
            <a:r>
              <a:rPr sz="1500" dirty="0">
                <a:solidFill>
                  <a:srgbClr val="1F487C"/>
                </a:solidFill>
                <a:latin typeface="Arial"/>
                <a:cs typeface="Arial"/>
              </a:rPr>
              <a:t>are</a:t>
            </a:r>
            <a:r>
              <a:rPr sz="1500" spc="-15" dirty="0">
                <a:solidFill>
                  <a:srgbClr val="1F487C"/>
                </a:solidFill>
                <a:latin typeface="Arial"/>
                <a:cs typeface="Arial"/>
              </a:rPr>
              <a:t> </a:t>
            </a:r>
            <a:r>
              <a:rPr sz="1500" dirty="0">
                <a:solidFill>
                  <a:srgbClr val="1F487C"/>
                </a:solidFill>
                <a:latin typeface="Arial"/>
                <a:cs typeface="Arial"/>
              </a:rPr>
              <a:t>enrolled</a:t>
            </a:r>
            <a:r>
              <a:rPr sz="1500" spc="10" dirty="0">
                <a:solidFill>
                  <a:srgbClr val="1F487C"/>
                </a:solidFill>
                <a:latin typeface="Arial"/>
                <a:cs typeface="Arial"/>
              </a:rPr>
              <a:t> </a:t>
            </a:r>
            <a:r>
              <a:rPr sz="1500" dirty="0">
                <a:solidFill>
                  <a:srgbClr val="1F487C"/>
                </a:solidFill>
                <a:latin typeface="Arial"/>
                <a:cs typeface="Arial"/>
              </a:rPr>
              <a:t>in</a:t>
            </a:r>
            <a:r>
              <a:rPr sz="1500" spc="-10" dirty="0">
                <a:solidFill>
                  <a:srgbClr val="1F487C"/>
                </a:solidFill>
                <a:latin typeface="Arial"/>
                <a:cs typeface="Arial"/>
              </a:rPr>
              <a:t> </a:t>
            </a:r>
            <a:r>
              <a:rPr sz="1500" dirty="0">
                <a:solidFill>
                  <a:srgbClr val="1F487C"/>
                </a:solidFill>
                <a:latin typeface="Arial"/>
                <a:cs typeface="Arial"/>
              </a:rPr>
              <a:t>Basic</a:t>
            </a:r>
            <a:r>
              <a:rPr sz="1500" spc="-10" dirty="0">
                <a:solidFill>
                  <a:srgbClr val="1F487C"/>
                </a:solidFill>
                <a:latin typeface="Arial"/>
                <a:cs typeface="Arial"/>
              </a:rPr>
              <a:t> </a:t>
            </a:r>
            <a:r>
              <a:rPr sz="1500" dirty="0">
                <a:solidFill>
                  <a:srgbClr val="1F487C"/>
                </a:solidFill>
                <a:latin typeface="Arial"/>
                <a:cs typeface="Arial"/>
              </a:rPr>
              <a:t>life</a:t>
            </a:r>
            <a:r>
              <a:rPr sz="1500" spc="-10" dirty="0">
                <a:solidFill>
                  <a:srgbClr val="1F487C"/>
                </a:solidFill>
                <a:latin typeface="Arial"/>
                <a:cs typeface="Arial"/>
              </a:rPr>
              <a:t> </a:t>
            </a:r>
            <a:r>
              <a:rPr sz="1500" dirty="0">
                <a:solidFill>
                  <a:srgbClr val="1F487C"/>
                </a:solidFill>
                <a:latin typeface="Arial"/>
                <a:cs typeface="Arial"/>
              </a:rPr>
              <a:t>insurance,</a:t>
            </a:r>
            <a:r>
              <a:rPr sz="1500" spc="-5" dirty="0">
                <a:solidFill>
                  <a:srgbClr val="1F487C"/>
                </a:solidFill>
                <a:latin typeface="Arial"/>
                <a:cs typeface="Arial"/>
              </a:rPr>
              <a:t> </a:t>
            </a:r>
            <a:r>
              <a:rPr sz="1500" dirty="0">
                <a:solidFill>
                  <a:srgbClr val="1F487C"/>
                </a:solidFill>
                <a:latin typeface="Arial"/>
                <a:cs typeface="Arial"/>
              </a:rPr>
              <a:t>you</a:t>
            </a:r>
            <a:r>
              <a:rPr sz="1500" spc="-10" dirty="0">
                <a:solidFill>
                  <a:srgbClr val="1F487C"/>
                </a:solidFill>
                <a:latin typeface="Arial"/>
                <a:cs typeface="Arial"/>
              </a:rPr>
              <a:t> </a:t>
            </a:r>
            <a:r>
              <a:rPr sz="1500" spc="-25" dirty="0">
                <a:solidFill>
                  <a:srgbClr val="1F487C"/>
                </a:solidFill>
                <a:latin typeface="Arial"/>
                <a:cs typeface="Arial"/>
              </a:rPr>
              <a:t>may </a:t>
            </a:r>
            <a:r>
              <a:rPr sz="1500" dirty="0">
                <a:solidFill>
                  <a:srgbClr val="1F487C"/>
                </a:solidFill>
                <a:latin typeface="Arial"/>
                <a:cs typeface="Arial"/>
              </a:rPr>
              <a:t>also</a:t>
            </a:r>
            <a:r>
              <a:rPr sz="1500" spc="-10" dirty="0">
                <a:solidFill>
                  <a:srgbClr val="1F487C"/>
                </a:solidFill>
                <a:latin typeface="Arial"/>
                <a:cs typeface="Arial"/>
              </a:rPr>
              <a:t> </a:t>
            </a:r>
            <a:r>
              <a:rPr sz="1500" dirty="0">
                <a:solidFill>
                  <a:srgbClr val="1F487C"/>
                </a:solidFill>
                <a:latin typeface="Arial"/>
                <a:cs typeface="Arial"/>
              </a:rPr>
              <a:t>buy</a:t>
            </a:r>
            <a:r>
              <a:rPr sz="1500" spc="-5" dirty="0">
                <a:solidFill>
                  <a:srgbClr val="1F487C"/>
                </a:solidFill>
                <a:latin typeface="Arial"/>
                <a:cs typeface="Arial"/>
              </a:rPr>
              <a:t> </a:t>
            </a:r>
            <a:r>
              <a:rPr sz="1500" dirty="0">
                <a:solidFill>
                  <a:srgbClr val="1F487C"/>
                </a:solidFill>
                <a:latin typeface="Arial"/>
                <a:cs typeface="Arial"/>
              </a:rPr>
              <a:t>Dependent</a:t>
            </a:r>
            <a:r>
              <a:rPr sz="1500" spc="10" dirty="0">
                <a:solidFill>
                  <a:srgbClr val="1F487C"/>
                </a:solidFill>
                <a:latin typeface="Arial"/>
                <a:cs typeface="Arial"/>
              </a:rPr>
              <a:t> </a:t>
            </a:r>
            <a:r>
              <a:rPr sz="1500" dirty="0">
                <a:solidFill>
                  <a:srgbClr val="1F487C"/>
                </a:solidFill>
                <a:latin typeface="Arial"/>
                <a:cs typeface="Arial"/>
              </a:rPr>
              <a:t>Life</a:t>
            </a:r>
            <a:r>
              <a:rPr sz="1500" spc="-5" dirty="0">
                <a:solidFill>
                  <a:srgbClr val="1F487C"/>
                </a:solidFill>
                <a:latin typeface="Arial"/>
                <a:cs typeface="Arial"/>
              </a:rPr>
              <a:t> </a:t>
            </a:r>
            <a:r>
              <a:rPr sz="1500" dirty="0">
                <a:solidFill>
                  <a:srgbClr val="1F487C"/>
                </a:solidFill>
                <a:latin typeface="Arial"/>
                <a:cs typeface="Arial"/>
              </a:rPr>
              <a:t>Insurance</a:t>
            </a:r>
            <a:r>
              <a:rPr sz="1500" spc="5" dirty="0">
                <a:solidFill>
                  <a:srgbClr val="1F487C"/>
                </a:solidFill>
                <a:latin typeface="Arial"/>
                <a:cs typeface="Arial"/>
              </a:rPr>
              <a:t> </a:t>
            </a:r>
            <a:r>
              <a:rPr sz="1500" dirty="0">
                <a:solidFill>
                  <a:srgbClr val="1F487C"/>
                </a:solidFill>
                <a:latin typeface="Arial"/>
                <a:cs typeface="Arial"/>
              </a:rPr>
              <a:t>for</a:t>
            </a:r>
            <a:r>
              <a:rPr sz="1500" spc="-15" dirty="0">
                <a:solidFill>
                  <a:srgbClr val="1F487C"/>
                </a:solidFill>
                <a:latin typeface="Arial"/>
                <a:cs typeface="Arial"/>
              </a:rPr>
              <a:t> </a:t>
            </a:r>
            <a:r>
              <a:rPr sz="1500" dirty="0">
                <a:solidFill>
                  <a:srgbClr val="1F487C"/>
                </a:solidFill>
                <a:latin typeface="Arial"/>
                <a:cs typeface="Arial"/>
              </a:rPr>
              <a:t>pennies</a:t>
            </a:r>
            <a:r>
              <a:rPr sz="1500" spc="5" dirty="0">
                <a:solidFill>
                  <a:srgbClr val="1F487C"/>
                </a:solidFill>
                <a:latin typeface="Arial"/>
                <a:cs typeface="Arial"/>
              </a:rPr>
              <a:t> </a:t>
            </a:r>
            <a:r>
              <a:rPr sz="1500" dirty="0">
                <a:solidFill>
                  <a:srgbClr val="1F487C"/>
                </a:solidFill>
                <a:latin typeface="Arial"/>
                <a:cs typeface="Arial"/>
              </a:rPr>
              <a:t>on</a:t>
            </a:r>
            <a:r>
              <a:rPr sz="1500" spc="-5" dirty="0">
                <a:solidFill>
                  <a:srgbClr val="1F487C"/>
                </a:solidFill>
                <a:latin typeface="Arial"/>
                <a:cs typeface="Arial"/>
              </a:rPr>
              <a:t> </a:t>
            </a:r>
            <a:r>
              <a:rPr sz="1500" dirty="0">
                <a:solidFill>
                  <a:srgbClr val="1F487C"/>
                </a:solidFill>
                <a:latin typeface="Arial"/>
                <a:cs typeface="Arial"/>
              </a:rPr>
              <a:t>the</a:t>
            </a:r>
            <a:r>
              <a:rPr sz="1500" spc="-5" dirty="0">
                <a:solidFill>
                  <a:srgbClr val="1F487C"/>
                </a:solidFill>
                <a:latin typeface="Arial"/>
                <a:cs typeface="Arial"/>
              </a:rPr>
              <a:t> </a:t>
            </a:r>
            <a:r>
              <a:rPr sz="1500" spc="-20" dirty="0">
                <a:solidFill>
                  <a:srgbClr val="1F487C"/>
                </a:solidFill>
                <a:latin typeface="Arial"/>
                <a:cs typeface="Arial"/>
              </a:rPr>
              <a:t>dollar.</a:t>
            </a:r>
            <a:r>
              <a:rPr sz="1500" spc="-85" dirty="0">
                <a:solidFill>
                  <a:srgbClr val="1F487C"/>
                </a:solidFill>
                <a:latin typeface="Arial"/>
                <a:cs typeface="Arial"/>
              </a:rPr>
              <a:t> </a:t>
            </a:r>
            <a:r>
              <a:rPr sz="1500" dirty="0">
                <a:solidFill>
                  <a:srgbClr val="1F487C"/>
                </a:solidFill>
                <a:latin typeface="Arial"/>
                <a:cs typeface="Arial"/>
              </a:rPr>
              <a:t>Another</a:t>
            </a:r>
            <a:r>
              <a:rPr sz="1500" spc="-5" dirty="0">
                <a:solidFill>
                  <a:srgbClr val="1F487C"/>
                </a:solidFill>
                <a:latin typeface="Arial"/>
                <a:cs typeface="Arial"/>
              </a:rPr>
              <a:t> </a:t>
            </a:r>
            <a:r>
              <a:rPr sz="1500" dirty="0">
                <a:solidFill>
                  <a:srgbClr val="1F487C"/>
                </a:solidFill>
                <a:latin typeface="Arial"/>
                <a:cs typeface="Arial"/>
              </a:rPr>
              <a:t>feature that</a:t>
            </a:r>
            <a:r>
              <a:rPr sz="1500" spc="-15" dirty="0">
                <a:solidFill>
                  <a:srgbClr val="1F487C"/>
                </a:solidFill>
                <a:latin typeface="Arial"/>
                <a:cs typeface="Arial"/>
              </a:rPr>
              <a:t> </a:t>
            </a:r>
            <a:r>
              <a:rPr sz="1500" dirty="0">
                <a:solidFill>
                  <a:srgbClr val="1F487C"/>
                </a:solidFill>
                <a:latin typeface="Arial"/>
                <a:cs typeface="Arial"/>
              </a:rPr>
              <a:t>sets</a:t>
            </a:r>
            <a:r>
              <a:rPr sz="1500" spc="-10" dirty="0">
                <a:solidFill>
                  <a:srgbClr val="1F487C"/>
                </a:solidFill>
                <a:latin typeface="Arial"/>
                <a:cs typeface="Arial"/>
              </a:rPr>
              <a:t> </a:t>
            </a:r>
            <a:r>
              <a:rPr sz="1500" spc="-25" dirty="0">
                <a:solidFill>
                  <a:srgbClr val="1F487C"/>
                </a:solidFill>
                <a:latin typeface="Arial"/>
                <a:cs typeface="Arial"/>
              </a:rPr>
              <a:t>us </a:t>
            </a:r>
            <a:r>
              <a:rPr sz="1500" dirty="0">
                <a:solidFill>
                  <a:srgbClr val="1F487C"/>
                </a:solidFill>
                <a:latin typeface="Arial"/>
                <a:cs typeface="Arial"/>
              </a:rPr>
              <a:t>apart</a:t>
            </a:r>
            <a:r>
              <a:rPr sz="1500" spc="-5" dirty="0">
                <a:solidFill>
                  <a:srgbClr val="1F487C"/>
                </a:solidFill>
                <a:latin typeface="Arial"/>
                <a:cs typeface="Arial"/>
              </a:rPr>
              <a:t> </a:t>
            </a:r>
            <a:r>
              <a:rPr sz="1500" dirty="0">
                <a:solidFill>
                  <a:srgbClr val="1F487C"/>
                </a:solidFill>
                <a:latin typeface="Arial"/>
                <a:cs typeface="Arial"/>
              </a:rPr>
              <a:t>from</a:t>
            </a:r>
            <a:r>
              <a:rPr sz="1500" spc="-5" dirty="0">
                <a:solidFill>
                  <a:srgbClr val="1F487C"/>
                </a:solidFill>
                <a:latin typeface="Arial"/>
                <a:cs typeface="Arial"/>
              </a:rPr>
              <a:t> </a:t>
            </a:r>
            <a:r>
              <a:rPr sz="1500" dirty="0">
                <a:solidFill>
                  <a:srgbClr val="1F487C"/>
                </a:solidFill>
                <a:latin typeface="Arial"/>
                <a:cs typeface="Arial"/>
              </a:rPr>
              <a:t>other companies</a:t>
            </a:r>
            <a:r>
              <a:rPr sz="1500" spc="10" dirty="0">
                <a:solidFill>
                  <a:srgbClr val="1F487C"/>
                </a:solidFill>
                <a:latin typeface="Arial"/>
                <a:cs typeface="Arial"/>
              </a:rPr>
              <a:t> </a:t>
            </a:r>
            <a:r>
              <a:rPr sz="1500" dirty="0">
                <a:solidFill>
                  <a:srgbClr val="1F487C"/>
                </a:solidFill>
                <a:latin typeface="Arial"/>
                <a:cs typeface="Arial"/>
              </a:rPr>
              <a:t>.</a:t>
            </a:r>
            <a:r>
              <a:rPr sz="1500" spc="-15" dirty="0">
                <a:solidFill>
                  <a:srgbClr val="1F487C"/>
                </a:solidFill>
                <a:latin typeface="Arial"/>
                <a:cs typeface="Arial"/>
              </a:rPr>
              <a:t> </a:t>
            </a:r>
            <a:r>
              <a:rPr sz="1500" dirty="0">
                <a:solidFill>
                  <a:srgbClr val="1F487C"/>
                </a:solidFill>
                <a:latin typeface="Arial"/>
                <a:cs typeface="Arial"/>
              </a:rPr>
              <a:t>.</a:t>
            </a:r>
            <a:r>
              <a:rPr sz="1500" spc="-15" dirty="0">
                <a:solidFill>
                  <a:srgbClr val="1F487C"/>
                </a:solidFill>
                <a:latin typeface="Arial"/>
                <a:cs typeface="Arial"/>
              </a:rPr>
              <a:t> </a:t>
            </a:r>
            <a:r>
              <a:rPr sz="1500" dirty="0">
                <a:solidFill>
                  <a:srgbClr val="1F487C"/>
                </a:solidFill>
                <a:latin typeface="Arial"/>
                <a:cs typeface="Arial"/>
              </a:rPr>
              <a:t>.</a:t>
            </a:r>
            <a:r>
              <a:rPr sz="1500" spc="-15" dirty="0">
                <a:solidFill>
                  <a:srgbClr val="1F487C"/>
                </a:solidFill>
                <a:latin typeface="Arial"/>
                <a:cs typeface="Arial"/>
              </a:rPr>
              <a:t> </a:t>
            </a:r>
            <a:r>
              <a:rPr sz="1500" dirty="0">
                <a:solidFill>
                  <a:srgbClr val="1F487C"/>
                </a:solidFill>
                <a:latin typeface="Arial"/>
                <a:cs typeface="Arial"/>
              </a:rPr>
              <a:t>you</a:t>
            </a:r>
            <a:r>
              <a:rPr sz="1500" spc="-5" dirty="0">
                <a:solidFill>
                  <a:srgbClr val="1F487C"/>
                </a:solidFill>
                <a:latin typeface="Arial"/>
                <a:cs typeface="Arial"/>
              </a:rPr>
              <a:t> </a:t>
            </a:r>
            <a:r>
              <a:rPr sz="1500" dirty="0">
                <a:solidFill>
                  <a:srgbClr val="1F487C"/>
                </a:solidFill>
                <a:latin typeface="Arial"/>
                <a:cs typeface="Arial"/>
              </a:rPr>
              <a:t>get a</a:t>
            </a:r>
            <a:r>
              <a:rPr sz="1500" spc="-5" dirty="0">
                <a:solidFill>
                  <a:srgbClr val="1F487C"/>
                </a:solidFill>
                <a:latin typeface="Arial"/>
                <a:cs typeface="Arial"/>
              </a:rPr>
              <a:t> </a:t>
            </a:r>
            <a:r>
              <a:rPr sz="1500" dirty="0">
                <a:solidFill>
                  <a:srgbClr val="1F487C"/>
                </a:solidFill>
                <a:latin typeface="Arial"/>
                <a:cs typeface="Arial"/>
              </a:rPr>
              <a:t>whole suite of</a:t>
            </a:r>
            <a:r>
              <a:rPr sz="1500" spc="-5" dirty="0">
                <a:solidFill>
                  <a:srgbClr val="1F487C"/>
                </a:solidFill>
                <a:latin typeface="Arial"/>
                <a:cs typeface="Arial"/>
              </a:rPr>
              <a:t> </a:t>
            </a:r>
            <a:r>
              <a:rPr sz="1500" spc="-10" dirty="0">
                <a:solidFill>
                  <a:srgbClr val="1F487C"/>
                </a:solidFill>
                <a:latin typeface="Arial"/>
                <a:cs typeface="Arial"/>
              </a:rPr>
              <a:t>End-of-</a:t>
            </a:r>
            <a:r>
              <a:rPr sz="1500" dirty="0">
                <a:solidFill>
                  <a:srgbClr val="1F487C"/>
                </a:solidFill>
                <a:latin typeface="Arial"/>
                <a:cs typeface="Arial"/>
              </a:rPr>
              <a:t>Life planning</a:t>
            </a:r>
            <a:r>
              <a:rPr sz="1500" spc="15" dirty="0">
                <a:solidFill>
                  <a:srgbClr val="1F487C"/>
                </a:solidFill>
                <a:latin typeface="Arial"/>
                <a:cs typeface="Arial"/>
              </a:rPr>
              <a:t> </a:t>
            </a:r>
            <a:r>
              <a:rPr sz="1500" spc="-10" dirty="0">
                <a:solidFill>
                  <a:srgbClr val="1F487C"/>
                </a:solidFill>
                <a:latin typeface="Arial"/>
                <a:cs typeface="Arial"/>
              </a:rPr>
              <a:t>services. </a:t>
            </a:r>
            <a:r>
              <a:rPr sz="1500" dirty="0">
                <a:solidFill>
                  <a:srgbClr val="1F487C"/>
                </a:solidFill>
                <a:latin typeface="Arial"/>
                <a:cs typeface="Arial"/>
              </a:rPr>
              <a:t>This</a:t>
            </a:r>
            <a:r>
              <a:rPr sz="1500" spc="-20" dirty="0">
                <a:solidFill>
                  <a:srgbClr val="1F487C"/>
                </a:solidFill>
                <a:latin typeface="Arial"/>
                <a:cs typeface="Arial"/>
              </a:rPr>
              <a:t> </a:t>
            </a:r>
            <a:r>
              <a:rPr sz="1500" dirty="0">
                <a:solidFill>
                  <a:srgbClr val="1F487C"/>
                </a:solidFill>
                <a:latin typeface="Arial"/>
                <a:cs typeface="Arial"/>
              </a:rPr>
              <a:t>includes</a:t>
            </a:r>
            <a:r>
              <a:rPr sz="1500" spc="5" dirty="0">
                <a:solidFill>
                  <a:srgbClr val="1F487C"/>
                </a:solidFill>
                <a:latin typeface="Arial"/>
                <a:cs typeface="Arial"/>
              </a:rPr>
              <a:t> </a:t>
            </a:r>
            <a:r>
              <a:rPr sz="1500" dirty="0">
                <a:solidFill>
                  <a:srgbClr val="1F487C"/>
                </a:solidFill>
                <a:latin typeface="Arial"/>
                <a:cs typeface="Arial"/>
              </a:rPr>
              <a:t>such</a:t>
            </a:r>
            <a:r>
              <a:rPr sz="1500" spc="-5" dirty="0">
                <a:solidFill>
                  <a:srgbClr val="1F487C"/>
                </a:solidFill>
                <a:latin typeface="Arial"/>
                <a:cs typeface="Arial"/>
              </a:rPr>
              <a:t> </a:t>
            </a:r>
            <a:r>
              <a:rPr sz="1500" dirty="0">
                <a:solidFill>
                  <a:srgbClr val="1F487C"/>
                </a:solidFill>
                <a:latin typeface="Arial"/>
                <a:cs typeface="Arial"/>
              </a:rPr>
              <a:t>services</a:t>
            </a:r>
            <a:r>
              <a:rPr sz="1500" spc="5" dirty="0">
                <a:solidFill>
                  <a:srgbClr val="1F487C"/>
                </a:solidFill>
                <a:latin typeface="Arial"/>
                <a:cs typeface="Arial"/>
              </a:rPr>
              <a:t> </a:t>
            </a:r>
            <a:r>
              <a:rPr sz="1500" dirty="0">
                <a:solidFill>
                  <a:srgbClr val="1F487C"/>
                </a:solidFill>
                <a:latin typeface="Arial"/>
                <a:cs typeface="Arial"/>
              </a:rPr>
              <a:t>as</a:t>
            </a:r>
            <a:r>
              <a:rPr sz="1500" spc="-10" dirty="0">
                <a:solidFill>
                  <a:srgbClr val="1F487C"/>
                </a:solidFill>
                <a:latin typeface="Arial"/>
                <a:cs typeface="Arial"/>
              </a:rPr>
              <a:t> </a:t>
            </a:r>
            <a:r>
              <a:rPr sz="1500" dirty="0">
                <a:solidFill>
                  <a:srgbClr val="1F487C"/>
                </a:solidFill>
                <a:latin typeface="Arial"/>
                <a:cs typeface="Arial"/>
              </a:rPr>
              <a:t>free</a:t>
            </a:r>
            <a:r>
              <a:rPr sz="1500" spc="-5" dirty="0">
                <a:solidFill>
                  <a:srgbClr val="1F487C"/>
                </a:solidFill>
                <a:latin typeface="Arial"/>
                <a:cs typeface="Arial"/>
              </a:rPr>
              <a:t> </a:t>
            </a:r>
            <a:r>
              <a:rPr sz="1500" dirty="0">
                <a:solidFill>
                  <a:srgbClr val="1F487C"/>
                </a:solidFill>
                <a:latin typeface="Arial"/>
                <a:cs typeface="Arial"/>
              </a:rPr>
              <a:t>will</a:t>
            </a:r>
            <a:r>
              <a:rPr sz="1500" spc="-5" dirty="0">
                <a:solidFill>
                  <a:srgbClr val="1F487C"/>
                </a:solidFill>
                <a:latin typeface="Arial"/>
                <a:cs typeface="Arial"/>
              </a:rPr>
              <a:t> </a:t>
            </a:r>
            <a:r>
              <a:rPr sz="1500" dirty="0">
                <a:solidFill>
                  <a:srgbClr val="1F487C"/>
                </a:solidFill>
                <a:latin typeface="Arial"/>
                <a:cs typeface="Arial"/>
              </a:rPr>
              <a:t>preparation</a:t>
            </a:r>
            <a:r>
              <a:rPr sz="1500" spc="15" dirty="0">
                <a:solidFill>
                  <a:srgbClr val="1F487C"/>
                </a:solidFill>
                <a:latin typeface="Arial"/>
                <a:cs typeface="Arial"/>
              </a:rPr>
              <a:t> </a:t>
            </a:r>
            <a:r>
              <a:rPr sz="1500" dirty="0">
                <a:solidFill>
                  <a:srgbClr val="1F487C"/>
                </a:solidFill>
                <a:latin typeface="Arial"/>
                <a:cs typeface="Arial"/>
              </a:rPr>
              <a:t>for</a:t>
            </a:r>
            <a:r>
              <a:rPr sz="1500" spc="-15" dirty="0">
                <a:solidFill>
                  <a:srgbClr val="1F487C"/>
                </a:solidFill>
                <a:latin typeface="Arial"/>
                <a:cs typeface="Arial"/>
              </a:rPr>
              <a:t> </a:t>
            </a:r>
            <a:r>
              <a:rPr sz="1500" dirty="0">
                <a:solidFill>
                  <a:srgbClr val="1F487C"/>
                </a:solidFill>
                <a:latin typeface="Arial"/>
                <a:cs typeface="Arial"/>
              </a:rPr>
              <a:t>you</a:t>
            </a:r>
            <a:r>
              <a:rPr sz="1500" spc="-5" dirty="0">
                <a:solidFill>
                  <a:srgbClr val="1F487C"/>
                </a:solidFill>
                <a:latin typeface="Arial"/>
                <a:cs typeface="Arial"/>
              </a:rPr>
              <a:t> </a:t>
            </a:r>
            <a:r>
              <a:rPr sz="1500" dirty="0">
                <a:solidFill>
                  <a:srgbClr val="1F487C"/>
                </a:solidFill>
                <a:latin typeface="Arial"/>
                <a:cs typeface="Arial"/>
              </a:rPr>
              <a:t>and</a:t>
            </a:r>
            <a:r>
              <a:rPr sz="1500" spc="-5" dirty="0">
                <a:solidFill>
                  <a:srgbClr val="1F487C"/>
                </a:solidFill>
                <a:latin typeface="Arial"/>
                <a:cs typeface="Arial"/>
              </a:rPr>
              <a:t> </a:t>
            </a:r>
            <a:r>
              <a:rPr sz="1500" dirty="0">
                <a:solidFill>
                  <a:srgbClr val="1F487C"/>
                </a:solidFill>
                <a:latin typeface="Arial"/>
                <a:cs typeface="Arial"/>
              </a:rPr>
              <a:t>your</a:t>
            </a:r>
            <a:r>
              <a:rPr sz="1500" spc="-5" dirty="0">
                <a:solidFill>
                  <a:srgbClr val="1F487C"/>
                </a:solidFill>
                <a:latin typeface="Arial"/>
                <a:cs typeface="Arial"/>
              </a:rPr>
              <a:t> </a:t>
            </a:r>
            <a:r>
              <a:rPr sz="1500" dirty="0">
                <a:solidFill>
                  <a:srgbClr val="1F487C"/>
                </a:solidFill>
                <a:latin typeface="Arial"/>
                <a:cs typeface="Arial"/>
              </a:rPr>
              <a:t>spouse, </a:t>
            </a:r>
            <a:r>
              <a:rPr sz="1500" spc="-10" dirty="0">
                <a:solidFill>
                  <a:srgbClr val="1F487C"/>
                </a:solidFill>
                <a:latin typeface="Arial"/>
                <a:cs typeface="Arial"/>
              </a:rPr>
              <a:t>medical </a:t>
            </a:r>
            <a:r>
              <a:rPr sz="1500" dirty="0">
                <a:solidFill>
                  <a:srgbClr val="1F487C"/>
                </a:solidFill>
                <a:latin typeface="Arial"/>
                <a:cs typeface="Arial"/>
              </a:rPr>
              <a:t>directives,</a:t>
            </a:r>
            <a:r>
              <a:rPr sz="1500" spc="-10" dirty="0">
                <a:solidFill>
                  <a:srgbClr val="1F487C"/>
                </a:solidFill>
                <a:latin typeface="Arial"/>
                <a:cs typeface="Arial"/>
              </a:rPr>
              <a:t> </a:t>
            </a:r>
            <a:r>
              <a:rPr sz="1500" dirty="0">
                <a:solidFill>
                  <a:srgbClr val="1F487C"/>
                </a:solidFill>
                <a:latin typeface="Arial"/>
                <a:cs typeface="Arial"/>
              </a:rPr>
              <a:t>a</a:t>
            </a:r>
            <a:r>
              <a:rPr sz="1500" spc="-10" dirty="0">
                <a:solidFill>
                  <a:srgbClr val="1F487C"/>
                </a:solidFill>
                <a:latin typeface="Arial"/>
                <a:cs typeface="Arial"/>
              </a:rPr>
              <a:t> </a:t>
            </a:r>
            <a:r>
              <a:rPr sz="1500" dirty="0">
                <a:solidFill>
                  <a:srgbClr val="1F487C"/>
                </a:solidFill>
                <a:latin typeface="Arial"/>
                <a:cs typeface="Arial"/>
              </a:rPr>
              <a:t>medical</a:t>
            </a:r>
            <a:r>
              <a:rPr sz="1500" spc="5" dirty="0">
                <a:solidFill>
                  <a:srgbClr val="1F487C"/>
                </a:solidFill>
                <a:latin typeface="Arial"/>
                <a:cs typeface="Arial"/>
              </a:rPr>
              <a:t> </a:t>
            </a:r>
            <a:r>
              <a:rPr sz="1500" dirty="0">
                <a:solidFill>
                  <a:srgbClr val="1F487C"/>
                </a:solidFill>
                <a:latin typeface="Arial"/>
                <a:cs typeface="Arial"/>
              </a:rPr>
              <a:t>power</a:t>
            </a:r>
            <a:r>
              <a:rPr sz="1500" spc="-10" dirty="0">
                <a:solidFill>
                  <a:srgbClr val="1F487C"/>
                </a:solidFill>
                <a:latin typeface="Arial"/>
                <a:cs typeface="Arial"/>
              </a:rPr>
              <a:t> </a:t>
            </a:r>
            <a:r>
              <a:rPr sz="1500" dirty="0">
                <a:solidFill>
                  <a:srgbClr val="1F487C"/>
                </a:solidFill>
                <a:latin typeface="Arial"/>
                <a:cs typeface="Arial"/>
              </a:rPr>
              <a:t>of</a:t>
            </a:r>
            <a:r>
              <a:rPr sz="1500" spc="-20" dirty="0">
                <a:solidFill>
                  <a:srgbClr val="1F487C"/>
                </a:solidFill>
                <a:latin typeface="Arial"/>
                <a:cs typeface="Arial"/>
              </a:rPr>
              <a:t> </a:t>
            </a:r>
            <a:r>
              <a:rPr sz="1500" spc="-10" dirty="0">
                <a:solidFill>
                  <a:srgbClr val="1F487C"/>
                </a:solidFill>
                <a:latin typeface="Arial"/>
                <a:cs typeface="Arial"/>
              </a:rPr>
              <a:t>attorney, </a:t>
            </a:r>
            <a:r>
              <a:rPr sz="1500" dirty="0">
                <a:solidFill>
                  <a:srgbClr val="1F487C"/>
                </a:solidFill>
                <a:latin typeface="Arial"/>
                <a:cs typeface="Arial"/>
              </a:rPr>
              <a:t>and</a:t>
            </a:r>
            <a:r>
              <a:rPr sz="1500" spc="-15" dirty="0">
                <a:solidFill>
                  <a:srgbClr val="1F487C"/>
                </a:solidFill>
                <a:latin typeface="Arial"/>
                <a:cs typeface="Arial"/>
              </a:rPr>
              <a:t> </a:t>
            </a:r>
            <a:r>
              <a:rPr sz="1500" dirty="0">
                <a:solidFill>
                  <a:srgbClr val="1F487C"/>
                </a:solidFill>
                <a:latin typeface="Arial"/>
                <a:cs typeface="Arial"/>
              </a:rPr>
              <a:t>a</a:t>
            </a:r>
            <a:r>
              <a:rPr sz="1500" spc="-10" dirty="0">
                <a:solidFill>
                  <a:srgbClr val="1F487C"/>
                </a:solidFill>
                <a:latin typeface="Arial"/>
                <a:cs typeface="Arial"/>
              </a:rPr>
              <a:t> </a:t>
            </a:r>
            <a:r>
              <a:rPr sz="1500" dirty="0">
                <a:solidFill>
                  <a:srgbClr val="1F487C"/>
                </a:solidFill>
                <a:latin typeface="Arial"/>
                <a:cs typeface="Arial"/>
              </a:rPr>
              <a:t>digital</a:t>
            </a:r>
            <a:r>
              <a:rPr sz="1500" spc="-5" dirty="0">
                <a:solidFill>
                  <a:srgbClr val="1F487C"/>
                </a:solidFill>
                <a:latin typeface="Arial"/>
                <a:cs typeface="Arial"/>
              </a:rPr>
              <a:t> </a:t>
            </a:r>
            <a:r>
              <a:rPr sz="1500" dirty="0">
                <a:solidFill>
                  <a:srgbClr val="1F487C"/>
                </a:solidFill>
                <a:latin typeface="Arial"/>
                <a:cs typeface="Arial"/>
              </a:rPr>
              <a:t>storage</a:t>
            </a:r>
            <a:r>
              <a:rPr sz="1500" spc="-5" dirty="0">
                <a:solidFill>
                  <a:srgbClr val="1F487C"/>
                </a:solidFill>
                <a:latin typeface="Arial"/>
                <a:cs typeface="Arial"/>
              </a:rPr>
              <a:t> </a:t>
            </a:r>
            <a:r>
              <a:rPr sz="1500" dirty="0">
                <a:solidFill>
                  <a:srgbClr val="1F487C"/>
                </a:solidFill>
                <a:latin typeface="Arial"/>
                <a:cs typeface="Arial"/>
              </a:rPr>
              <a:t>app</a:t>
            </a:r>
            <a:r>
              <a:rPr sz="1500" spc="-15" dirty="0">
                <a:solidFill>
                  <a:srgbClr val="1F487C"/>
                </a:solidFill>
                <a:latin typeface="Arial"/>
                <a:cs typeface="Arial"/>
              </a:rPr>
              <a:t> </a:t>
            </a:r>
            <a:r>
              <a:rPr sz="1500" dirty="0">
                <a:solidFill>
                  <a:srgbClr val="1F487C"/>
                </a:solidFill>
                <a:latin typeface="Arial"/>
                <a:cs typeface="Arial"/>
              </a:rPr>
              <a:t>to</a:t>
            </a:r>
            <a:r>
              <a:rPr sz="1500" spc="-10" dirty="0">
                <a:solidFill>
                  <a:srgbClr val="1F487C"/>
                </a:solidFill>
                <a:latin typeface="Arial"/>
                <a:cs typeface="Arial"/>
              </a:rPr>
              <a:t> </a:t>
            </a:r>
            <a:r>
              <a:rPr sz="1500" dirty="0">
                <a:solidFill>
                  <a:srgbClr val="1F487C"/>
                </a:solidFill>
                <a:latin typeface="Arial"/>
                <a:cs typeface="Arial"/>
              </a:rPr>
              <a:t>keep</a:t>
            </a:r>
            <a:r>
              <a:rPr sz="1500" spc="-10" dirty="0">
                <a:solidFill>
                  <a:srgbClr val="1F487C"/>
                </a:solidFill>
                <a:latin typeface="Arial"/>
                <a:cs typeface="Arial"/>
              </a:rPr>
              <a:t> </a:t>
            </a:r>
            <a:r>
              <a:rPr sz="1500" dirty="0">
                <a:solidFill>
                  <a:srgbClr val="1F487C"/>
                </a:solidFill>
                <a:latin typeface="Arial"/>
                <a:cs typeface="Arial"/>
              </a:rPr>
              <a:t>all</a:t>
            </a:r>
            <a:r>
              <a:rPr sz="1500" spc="-10" dirty="0">
                <a:solidFill>
                  <a:srgbClr val="1F487C"/>
                </a:solidFill>
                <a:latin typeface="Arial"/>
                <a:cs typeface="Arial"/>
              </a:rPr>
              <a:t> things </a:t>
            </a:r>
            <a:r>
              <a:rPr sz="1500" dirty="0">
                <a:solidFill>
                  <a:srgbClr val="1F487C"/>
                </a:solidFill>
                <a:latin typeface="Arial"/>
                <a:cs typeface="Arial"/>
              </a:rPr>
              <a:t>important</a:t>
            </a:r>
            <a:r>
              <a:rPr sz="1500" spc="-5" dirty="0">
                <a:solidFill>
                  <a:srgbClr val="1F487C"/>
                </a:solidFill>
                <a:latin typeface="Arial"/>
                <a:cs typeface="Arial"/>
              </a:rPr>
              <a:t> </a:t>
            </a:r>
            <a:r>
              <a:rPr sz="1500" dirty="0">
                <a:solidFill>
                  <a:srgbClr val="1F487C"/>
                </a:solidFill>
                <a:latin typeface="Arial"/>
                <a:cs typeface="Arial"/>
              </a:rPr>
              <a:t>(documents,</a:t>
            </a:r>
            <a:r>
              <a:rPr sz="1500" spc="-5" dirty="0">
                <a:solidFill>
                  <a:srgbClr val="1F487C"/>
                </a:solidFill>
                <a:latin typeface="Arial"/>
                <a:cs typeface="Arial"/>
              </a:rPr>
              <a:t> </a:t>
            </a:r>
            <a:r>
              <a:rPr sz="1500" dirty="0">
                <a:solidFill>
                  <a:srgbClr val="1F487C"/>
                </a:solidFill>
                <a:latin typeface="Arial"/>
                <a:cs typeface="Arial"/>
              </a:rPr>
              <a:t>videos, photos,</a:t>
            </a:r>
            <a:r>
              <a:rPr sz="1500" spc="-15" dirty="0">
                <a:solidFill>
                  <a:srgbClr val="1F487C"/>
                </a:solidFill>
                <a:latin typeface="Arial"/>
                <a:cs typeface="Arial"/>
              </a:rPr>
              <a:t> </a:t>
            </a:r>
            <a:r>
              <a:rPr sz="1500" dirty="0">
                <a:solidFill>
                  <a:srgbClr val="1F487C"/>
                </a:solidFill>
                <a:latin typeface="Arial"/>
                <a:cs typeface="Arial"/>
              </a:rPr>
              <a:t>passwords, </a:t>
            </a:r>
            <a:r>
              <a:rPr sz="1500" spc="-10" dirty="0">
                <a:solidFill>
                  <a:srgbClr val="1F487C"/>
                </a:solidFill>
                <a:latin typeface="Arial"/>
                <a:cs typeface="Arial"/>
              </a:rPr>
              <a:t>etc.).</a:t>
            </a:r>
            <a:endParaRPr sz="1500">
              <a:latin typeface="Arial"/>
              <a:cs typeface="Arial"/>
            </a:endParaRPr>
          </a:p>
          <a:p>
            <a:pPr marL="12700" marR="295275" indent="118110">
              <a:lnSpc>
                <a:spcPct val="80000"/>
              </a:lnSpc>
              <a:spcBef>
                <a:spcPts val="1440"/>
              </a:spcBef>
              <a:buFont typeface="Arial"/>
              <a:buChar char="•"/>
              <a:tabLst>
                <a:tab pos="130810" algn="l"/>
              </a:tabLst>
            </a:pPr>
            <a:r>
              <a:rPr sz="1500" b="1" spc="-10" dirty="0">
                <a:solidFill>
                  <a:srgbClr val="1F487C"/>
                </a:solidFill>
                <a:latin typeface="Arial"/>
                <a:cs typeface="Arial"/>
              </a:rPr>
              <a:t>Short-Term</a:t>
            </a:r>
            <a:r>
              <a:rPr sz="1500" b="1" spc="-45" dirty="0">
                <a:solidFill>
                  <a:srgbClr val="1F487C"/>
                </a:solidFill>
                <a:latin typeface="Arial"/>
                <a:cs typeface="Arial"/>
              </a:rPr>
              <a:t> </a:t>
            </a:r>
            <a:r>
              <a:rPr sz="1500" b="1" dirty="0">
                <a:solidFill>
                  <a:srgbClr val="1F487C"/>
                </a:solidFill>
                <a:latin typeface="Arial"/>
                <a:cs typeface="Arial"/>
              </a:rPr>
              <a:t>Disability</a:t>
            </a:r>
            <a:r>
              <a:rPr sz="1500" b="1" spc="-40" dirty="0">
                <a:solidFill>
                  <a:srgbClr val="1F487C"/>
                </a:solidFill>
                <a:latin typeface="Arial"/>
                <a:cs typeface="Arial"/>
              </a:rPr>
              <a:t> </a:t>
            </a:r>
            <a:r>
              <a:rPr sz="1500" b="1" dirty="0">
                <a:solidFill>
                  <a:srgbClr val="1F487C"/>
                </a:solidFill>
                <a:latin typeface="Arial"/>
                <a:cs typeface="Arial"/>
              </a:rPr>
              <a:t>&amp;</a:t>
            </a:r>
            <a:r>
              <a:rPr sz="1500" b="1" spc="-40" dirty="0">
                <a:solidFill>
                  <a:srgbClr val="1F487C"/>
                </a:solidFill>
                <a:latin typeface="Arial"/>
                <a:cs typeface="Arial"/>
              </a:rPr>
              <a:t> </a:t>
            </a:r>
            <a:r>
              <a:rPr sz="1500" b="1" dirty="0">
                <a:solidFill>
                  <a:srgbClr val="1F487C"/>
                </a:solidFill>
                <a:latin typeface="Arial"/>
                <a:cs typeface="Arial"/>
              </a:rPr>
              <a:t>Long</a:t>
            </a:r>
            <a:r>
              <a:rPr sz="1500" b="1" spc="-65" dirty="0">
                <a:solidFill>
                  <a:srgbClr val="1F487C"/>
                </a:solidFill>
                <a:latin typeface="Arial"/>
                <a:cs typeface="Arial"/>
              </a:rPr>
              <a:t> </a:t>
            </a:r>
            <a:r>
              <a:rPr sz="1500" b="1" spc="-10" dirty="0">
                <a:solidFill>
                  <a:srgbClr val="1F487C"/>
                </a:solidFill>
                <a:latin typeface="Arial"/>
                <a:cs typeface="Arial"/>
              </a:rPr>
              <a:t>Term</a:t>
            </a:r>
            <a:r>
              <a:rPr sz="1500" b="1" spc="-40" dirty="0">
                <a:solidFill>
                  <a:srgbClr val="1F487C"/>
                </a:solidFill>
                <a:latin typeface="Arial"/>
                <a:cs typeface="Arial"/>
              </a:rPr>
              <a:t> </a:t>
            </a:r>
            <a:r>
              <a:rPr sz="1500" b="1" dirty="0">
                <a:solidFill>
                  <a:srgbClr val="1F487C"/>
                </a:solidFill>
                <a:latin typeface="Arial"/>
                <a:cs typeface="Arial"/>
              </a:rPr>
              <a:t>Disability</a:t>
            </a:r>
            <a:r>
              <a:rPr sz="1500" b="1" spc="-45" dirty="0">
                <a:solidFill>
                  <a:srgbClr val="1F487C"/>
                </a:solidFill>
                <a:latin typeface="Arial"/>
                <a:cs typeface="Arial"/>
              </a:rPr>
              <a:t> </a:t>
            </a:r>
            <a:r>
              <a:rPr sz="1500" b="1" spc="-20" dirty="0">
                <a:solidFill>
                  <a:srgbClr val="1F487C"/>
                </a:solidFill>
                <a:latin typeface="Arial"/>
                <a:cs typeface="Arial"/>
              </a:rPr>
              <a:t>(LTD)</a:t>
            </a:r>
            <a:r>
              <a:rPr sz="1500" b="1" spc="-50" dirty="0">
                <a:solidFill>
                  <a:srgbClr val="1F487C"/>
                </a:solidFill>
                <a:latin typeface="Arial"/>
                <a:cs typeface="Arial"/>
              </a:rPr>
              <a:t> </a:t>
            </a:r>
            <a:r>
              <a:rPr sz="1500" b="1" dirty="0">
                <a:solidFill>
                  <a:srgbClr val="1F487C"/>
                </a:solidFill>
                <a:latin typeface="Arial"/>
                <a:cs typeface="Arial"/>
              </a:rPr>
              <a:t>Plans:</a:t>
            </a:r>
            <a:r>
              <a:rPr sz="1500" b="1" spc="-70" dirty="0">
                <a:solidFill>
                  <a:srgbClr val="1F487C"/>
                </a:solidFill>
                <a:latin typeface="Arial"/>
                <a:cs typeface="Arial"/>
              </a:rPr>
              <a:t> </a:t>
            </a:r>
            <a:r>
              <a:rPr sz="1500" dirty="0">
                <a:solidFill>
                  <a:srgbClr val="1F487C"/>
                </a:solidFill>
                <a:latin typeface="Arial"/>
                <a:cs typeface="Arial"/>
              </a:rPr>
              <a:t>These</a:t>
            </a:r>
            <a:r>
              <a:rPr sz="1500" spc="-45" dirty="0">
                <a:solidFill>
                  <a:srgbClr val="1F487C"/>
                </a:solidFill>
                <a:latin typeface="Arial"/>
                <a:cs typeface="Arial"/>
              </a:rPr>
              <a:t> </a:t>
            </a:r>
            <a:r>
              <a:rPr sz="1500" dirty="0">
                <a:solidFill>
                  <a:srgbClr val="1F487C"/>
                </a:solidFill>
                <a:latin typeface="Arial"/>
                <a:cs typeface="Arial"/>
              </a:rPr>
              <a:t>insurance</a:t>
            </a:r>
            <a:r>
              <a:rPr sz="1500" spc="-35" dirty="0">
                <a:solidFill>
                  <a:srgbClr val="1F487C"/>
                </a:solidFill>
                <a:latin typeface="Arial"/>
                <a:cs typeface="Arial"/>
              </a:rPr>
              <a:t> </a:t>
            </a:r>
            <a:r>
              <a:rPr sz="1500" spc="-10" dirty="0">
                <a:solidFill>
                  <a:srgbClr val="1F487C"/>
                </a:solidFill>
                <a:latin typeface="Arial"/>
                <a:cs typeface="Arial"/>
              </a:rPr>
              <a:t>plans </a:t>
            </a:r>
            <a:r>
              <a:rPr sz="1500" dirty="0">
                <a:solidFill>
                  <a:srgbClr val="1F487C"/>
                </a:solidFill>
                <a:latin typeface="Arial"/>
                <a:cs typeface="Arial"/>
              </a:rPr>
              <a:t>help</a:t>
            </a:r>
            <a:r>
              <a:rPr sz="1500" spc="-40" dirty="0">
                <a:solidFill>
                  <a:srgbClr val="1F487C"/>
                </a:solidFill>
                <a:latin typeface="Arial"/>
                <a:cs typeface="Arial"/>
              </a:rPr>
              <a:t> </a:t>
            </a:r>
            <a:r>
              <a:rPr sz="1500" dirty="0">
                <a:solidFill>
                  <a:srgbClr val="1F487C"/>
                </a:solidFill>
                <a:latin typeface="Arial"/>
                <a:cs typeface="Arial"/>
              </a:rPr>
              <a:t>keep</a:t>
            </a:r>
            <a:r>
              <a:rPr sz="1500" spc="-50" dirty="0">
                <a:solidFill>
                  <a:srgbClr val="1F487C"/>
                </a:solidFill>
                <a:latin typeface="Arial"/>
                <a:cs typeface="Arial"/>
              </a:rPr>
              <a:t> </a:t>
            </a:r>
            <a:r>
              <a:rPr sz="1500" dirty="0">
                <a:solidFill>
                  <a:srgbClr val="1F487C"/>
                </a:solidFill>
                <a:latin typeface="Arial"/>
                <a:cs typeface="Arial"/>
              </a:rPr>
              <a:t>money</a:t>
            </a:r>
            <a:r>
              <a:rPr sz="1500" spc="-40" dirty="0">
                <a:solidFill>
                  <a:srgbClr val="1F487C"/>
                </a:solidFill>
                <a:latin typeface="Arial"/>
                <a:cs typeface="Arial"/>
              </a:rPr>
              <a:t> </a:t>
            </a:r>
            <a:r>
              <a:rPr sz="1500" dirty="0">
                <a:solidFill>
                  <a:srgbClr val="1F487C"/>
                </a:solidFill>
                <a:latin typeface="Arial"/>
                <a:cs typeface="Arial"/>
              </a:rPr>
              <a:t>flowing</a:t>
            </a:r>
            <a:r>
              <a:rPr sz="1500" spc="-45" dirty="0">
                <a:solidFill>
                  <a:srgbClr val="1F487C"/>
                </a:solidFill>
                <a:latin typeface="Arial"/>
                <a:cs typeface="Arial"/>
              </a:rPr>
              <a:t> </a:t>
            </a:r>
            <a:r>
              <a:rPr sz="1500" dirty="0">
                <a:solidFill>
                  <a:srgbClr val="1F487C"/>
                </a:solidFill>
                <a:latin typeface="Arial"/>
                <a:cs typeface="Arial"/>
              </a:rPr>
              <a:t>when</a:t>
            </a:r>
            <a:r>
              <a:rPr sz="1500" spc="-35" dirty="0">
                <a:solidFill>
                  <a:srgbClr val="1F487C"/>
                </a:solidFill>
                <a:latin typeface="Arial"/>
                <a:cs typeface="Arial"/>
              </a:rPr>
              <a:t> </a:t>
            </a:r>
            <a:r>
              <a:rPr sz="1500" dirty="0">
                <a:solidFill>
                  <a:srgbClr val="1F487C"/>
                </a:solidFill>
                <a:latin typeface="Arial"/>
                <a:cs typeface="Arial"/>
              </a:rPr>
              <a:t>you</a:t>
            </a:r>
            <a:r>
              <a:rPr sz="1500" spc="-50" dirty="0">
                <a:solidFill>
                  <a:srgbClr val="1F487C"/>
                </a:solidFill>
                <a:latin typeface="Arial"/>
                <a:cs typeface="Arial"/>
              </a:rPr>
              <a:t> </a:t>
            </a:r>
            <a:r>
              <a:rPr sz="1500" dirty="0">
                <a:solidFill>
                  <a:srgbClr val="1F487C"/>
                </a:solidFill>
                <a:latin typeface="Arial"/>
                <a:cs typeface="Arial"/>
              </a:rPr>
              <a:t>are</a:t>
            </a:r>
            <a:r>
              <a:rPr sz="1500" spc="-45" dirty="0">
                <a:solidFill>
                  <a:srgbClr val="1F487C"/>
                </a:solidFill>
                <a:latin typeface="Arial"/>
                <a:cs typeface="Arial"/>
              </a:rPr>
              <a:t> </a:t>
            </a:r>
            <a:r>
              <a:rPr sz="1500" dirty="0">
                <a:solidFill>
                  <a:srgbClr val="1F487C"/>
                </a:solidFill>
                <a:latin typeface="Arial"/>
                <a:cs typeface="Arial"/>
              </a:rPr>
              <a:t>sick</a:t>
            </a:r>
            <a:r>
              <a:rPr sz="1500" spc="-45" dirty="0">
                <a:solidFill>
                  <a:srgbClr val="1F487C"/>
                </a:solidFill>
                <a:latin typeface="Arial"/>
                <a:cs typeface="Arial"/>
              </a:rPr>
              <a:t> </a:t>
            </a:r>
            <a:r>
              <a:rPr sz="1500" dirty="0">
                <a:solidFill>
                  <a:srgbClr val="1F487C"/>
                </a:solidFill>
                <a:latin typeface="Arial"/>
                <a:cs typeface="Arial"/>
              </a:rPr>
              <a:t>or</a:t>
            </a:r>
            <a:r>
              <a:rPr sz="1500" spc="-50" dirty="0">
                <a:solidFill>
                  <a:srgbClr val="1F487C"/>
                </a:solidFill>
                <a:latin typeface="Arial"/>
                <a:cs typeface="Arial"/>
              </a:rPr>
              <a:t> </a:t>
            </a:r>
            <a:r>
              <a:rPr sz="1500" dirty="0">
                <a:solidFill>
                  <a:srgbClr val="1F487C"/>
                </a:solidFill>
                <a:latin typeface="Arial"/>
                <a:cs typeface="Arial"/>
              </a:rPr>
              <a:t>injured</a:t>
            </a:r>
            <a:r>
              <a:rPr sz="1500" spc="-30" dirty="0">
                <a:solidFill>
                  <a:srgbClr val="1F487C"/>
                </a:solidFill>
                <a:latin typeface="Arial"/>
                <a:cs typeface="Arial"/>
              </a:rPr>
              <a:t> </a:t>
            </a:r>
            <a:r>
              <a:rPr sz="1500" dirty="0">
                <a:solidFill>
                  <a:srgbClr val="1F487C"/>
                </a:solidFill>
                <a:latin typeface="Arial"/>
                <a:cs typeface="Arial"/>
              </a:rPr>
              <a:t>for</a:t>
            </a:r>
            <a:r>
              <a:rPr sz="1500" spc="-55" dirty="0">
                <a:solidFill>
                  <a:srgbClr val="1F487C"/>
                </a:solidFill>
                <a:latin typeface="Arial"/>
                <a:cs typeface="Arial"/>
              </a:rPr>
              <a:t> </a:t>
            </a:r>
            <a:r>
              <a:rPr sz="1500" dirty="0">
                <a:solidFill>
                  <a:srgbClr val="1F487C"/>
                </a:solidFill>
                <a:latin typeface="Arial"/>
                <a:cs typeface="Arial"/>
              </a:rPr>
              <a:t>an</a:t>
            </a:r>
            <a:r>
              <a:rPr sz="1500" spc="-45" dirty="0">
                <a:solidFill>
                  <a:srgbClr val="1F487C"/>
                </a:solidFill>
                <a:latin typeface="Arial"/>
                <a:cs typeface="Arial"/>
              </a:rPr>
              <a:t> </a:t>
            </a:r>
            <a:r>
              <a:rPr sz="1500" dirty="0">
                <a:solidFill>
                  <a:srgbClr val="1F487C"/>
                </a:solidFill>
                <a:latin typeface="Arial"/>
                <a:cs typeface="Arial"/>
              </a:rPr>
              <a:t>extended</a:t>
            </a:r>
            <a:r>
              <a:rPr sz="1500" spc="-40" dirty="0">
                <a:solidFill>
                  <a:srgbClr val="1F487C"/>
                </a:solidFill>
                <a:latin typeface="Arial"/>
                <a:cs typeface="Arial"/>
              </a:rPr>
              <a:t> </a:t>
            </a:r>
            <a:r>
              <a:rPr sz="1500" dirty="0">
                <a:solidFill>
                  <a:srgbClr val="1F487C"/>
                </a:solidFill>
                <a:latin typeface="Arial"/>
                <a:cs typeface="Arial"/>
              </a:rPr>
              <a:t>period</a:t>
            </a:r>
            <a:r>
              <a:rPr sz="1500" spc="-35" dirty="0">
                <a:solidFill>
                  <a:srgbClr val="1F487C"/>
                </a:solidFill>
                <a:latin typeface="Arial"/>
                <a:cs typeface="Arial"/>
              </a:rPr>
              <a:t> </a:t>
            </a:r>
            <a:r>
              <a:rPr sz="1500" dirty="0">
                <a:solidFill>
                  <a:srgbClr val="1F487C"/>
                </a:solidFill>
                <a:latin typeface="Arial"/>
                <a:cs typeface="Arial"/>
              </a:rPr>
              <a:t>of</a:t>
            </a:r>
            <a:r>
              <a:rPr sz="1500" spc="-55" dirty="0">
                <a:solidFill>
                  <a:srgbClr val="1F487C"/>
                </a:solidFill>
                <a:latin typeface="Arial"/>
                <a:cs typeface="Arial"/>
              </a:rPr>
              <a:t> </a:t>
            </a:r>
            <a:r>
              <a:rPr sz="1500" spc="-10" dirty="0">
                <a:solidFill>
                  <a:srgbClr val="1F487C"/>
                </a:solidFill>
                <a:latin typeface="Arial"/>
                <a:cs typeface="Arial"/>
              </a:rPr>
              <a:t>time.</a:t>
            </a:r>
            <a:endParaRPr sz="1500">
              <a:latin typeface="Arial"/>
              <a:cs typeface="Aria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8651" rIns="0" bIns="0" rtlCol="0">
            <a:spAutoFit/>
          </a:bodyPr>
          <a:lstStyle/>
          <a:p>
            <a:pPr marL="2544445">
              <a:lnSpc>
                <a:spcPct val="100000"/>
              </a:lnSpc>
              <a:spcBef>
                <a:spcPts val="95"/>
              </a:spcBef>
            </a:pPr>
            <a:r>
              <a:rPr spc="-10" dirty="0"/>
              <a:t>Questions?</a:t>
            </a:r>
          </a:p>
        </p:txBody>
      </p:sp>
      <p:sp>
        <p:nvSpPr>
          <p:cNvPr id="3" name="object 3"/>
          <p:cNvSpPr txBox="1"/>
          <p:nvPr/>
        </p:nvSpPr>
        <p:spPr>
          <a:xfrm>
            <a:off x="8427719" y="6242811"/>
            <a:ext cx="179705" cy="208279"/>
          </a:xfrm>
          <a:prstGeom prst="rect">
            <a:avLst/>
          </a:prstGeom>
        </p:spPr>
        <p:txBody>
          <a:bodyPr vert="horz" wrap="square" lIns="0" tIns="12700" rIns="0" bIns="0" rtlCol="0">
            <a:spAutoFit/>
          </a:bodyPr>
          <a:lstStyle/>
          <a:p>
            <a:pPr marL="12700">
              <a:lnSpc>
                <a:spcPct val="100000"/>
              </a:lnSpc>
              <a:spcBef>
                <a:spcPts val="100"/>
              </a:spcBef>
            </a:pPr>
            <a:r>
              <a:rPr sz="1200" spc="-25" dirty="0">
                <a:solidFill>
                  <a:srgbClr val="888888"/>
                </a:solidFill>
                <a:latin typeface="Calibri"/>
                <a:cs typeface="Calibri"/>
              </a:rPr>
              <a:t>29</a:t>
            </a:r>
            <a:endParaRPr sz="1200">
              <a:latin typeface="Calibri"/>
              <a:cs typeface="Calibri"/>
            </a:endParaRPr>
          </a:p>
        </p:txBody>
      </p:sp>
      <p:pic>
        <p:nvPicPr>
          <p:cNvPr id="4" name="object 4"/>
          <p:cNvPicPr/>
          <p:nvPr/>
        </p:nvPicPr>
        <p:blipFill>
          <a:blip r:embed="rId2" cstate="print"/>
          <a:stretch>
            <a:fillRect/>
          </a:stretch>
        </p:blipFill>
        <p:spPr>
          <a:xfrm>
            <a:off x="2364485" y="1957577"/>
            <a:ext cx="4493514" cy="2979420"/>
          </a:xfrm>
          <a:prstGeom prst="rect">
            <a:avLst/>
          </a:prstGeom>
        </p:spPr>
      </p:pic>
      <p:sp>
        <p:nvSpPr>
          <p:cNvPr id="5" name="TextBox 4"/>
          <p:cNvSpPr txBox="1"/>
          <p:nvPr/>
        </p:nvSpPr>
        <p:spPr>
          <a:xfrm>
            <a:off x="1905000" y="5334000"/>
            <a:ext cx="6172200" cy="707886"/>
          </a:xfrm>
          <a:prstGeom prst="rect">
            <a:avLst/>
          </a:prstGeom>
          <a:noFill/>
        </p:spPr>
        <p:txBody>
          <a:bodyPr wrap="square" rtlCol="0">
            <a:spAutoFit/>
          </a:bodyPr>
          <a:lstStyle/>
          <a:p>
            <a:r>
              <a:rPr lang="en-US" sz="2000" dirty="0" smtClean="0">
                <a:solidFill>
                  <a:schemeClr val="tx2"/>
                </a:solidFill>
                <a:latin typeface="+mn-lt"/>
              </a:rPr>
              <a:t>Contact your local Human Resources </a:t>
            </a:r>
            <a:r>
              <a:rPr lang="en-US" sz="2000" dirty="0" smtClean="0">
                <a:solidFill>
                  <a:schemeClr val="tx2"/>
                </a:solidFill>
                <a:latin typeface="+mn-lt"/>
              </a:rPr>
              <a:t>representative or log onto </a:t>
            </a:r>
            <a:r>
              <a:rPr lang="en-US" sz="2000" dirty="0" smtClean="0">
                <a:solidFill>
                  <a:schemeClr val="tx2"/>
                </a:solidFill>
                <a:latin typeface="+mn-lt"/>
              </a:rPr>
              <a:t>NEXCOM’s </a:t>
            </a:r>
            <a:r>
              <a:rPr lang="en-US" sz="2000" dirty="0" smtClean="0">
                <a:solidFill>
                  <a:schemeClr val="tx2"/>
                </a:solidFill>
                <a:latin typeface="+mn-lt"/>
                <a:hlinkClick r:id="rId3"/>
              </a:rPr>
              <a:t>Virtual Benefits Fair</a:t>
            </a:r>
            <a:r>
              <a:rPr lang="en-US" sz="2000" dirty="0" smtClean="0">
                <a:solidFill>
                  <a:schemeClr val="tx2"/>
                </a:solidFill>
                <a:latin typeface="+mn-lt"/>
              </a:rPr>
              <a:t>. </a:t>
            </a:r>
            <a:endParaRPr lang="en-US" sz="2000" dirty="0">
              <a:solidFill>
                <a:schemeClr val="tx2"/>
              </a:solidFill>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8651" rIns="0" bIns="0" rtlCol="0">
            <a:spAutoFit/>
          </a:bodyPr>
          <a:lstStyle/>
          <a:p>
            <a:pPr marL="1146175">
              <a:lnSpc>
                <a:spcPct val="100000"/>
              </a:lnSpc>
              <a:spcBef>
                <a:spcPts val="95"/>
              </a:spcBef>
            </a:pPr>
            <a:r>
              <a:rPr dirty="0"/>
              <a:t>Retirement</a:t>
            </a:r>
            <a:r>
              <a:rPr spc="-180" dirty="0"/>
              <a:t> </a:t>
            </a:r>
            <a:r>
              <a:rPr dirty="0"/>
              <a:t>Income</a:t>
            </a:r>
            <a:r>
              <a:rPr spc="-180" dirty="0"/>
              <a:t> </a:t>
            </a:r>
            <a:r>
              <a:rPr spc="-10" dirty="0"/>
              <a:t>Sources</a:t>
            </a:r>
          </a:p>
        </p:txBody>
      </p:sp>
      <p:pic>
        <p:nvPicPr>
          <p:cNvPr id="3" name="object 3"/>
          <p:cNvPicPr/>
          <p:nvPr/>
        </p:nvPicPr>
        <p:blipFill>
          <a:blip r:embed="rId2" cstate="print"/>
          <a:stretch>
            <a:fillRect/>
          </a:stretch>
        </p:blipFill>
        <p:spPr>
          <a:xfrm>
            <a:off x="1200911" y="1126997"/>
            <a:ext cx="6262116" cy="471982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84150" rIns="0" bIns="0" rtlCol="0">
            <a:spAutoFit/>
          </a:bodyPr>
          <a:lstStyle/>
          <a:p>
            <a:pPr marL="2615565">
              <a:lnSpc>
                <a:spcPct val="100000"/>
              </a:lnSpc>
              <a:spcBef>
                <a:spcPts val="100"/>
              </a:spcBef>
            </a:pPr>
            <a:r>
              <a:rPr sz="2500" dirty="0"/>
              <a:t>NEXCOM</a:t>
            </a:r>
            <a:r>
              <a:rPr sz="2500" spc="-5" dirty="0"/>
              <a:t> </a:t>
            </a:r>
            <a:r>
              <a:rPr sz="2500" dirty="0"/>
              <a:t>Retirement</a:t>
            </a:r>
            <a:r>
              <a:rPr sz="2500" spc="-5" dirty="0"/>
              <a:t> </a:t>
            </a:r>
            <a:r>
              <a:rPr sz="2500" spc="-20" dirty="0"/>
              <a:t>Plan</a:t>
            </a:r>
            <a:endParaRPr sz="2500"/>
          </a:p>
        </p:txBody>
      </p:sp>
      <p:sp>
        <p:nvSpPr>
          <p:cNvPr id="3" name="object 3"/>
          <p:cNvSpPr txBox="1"/>
          <p:nvPr/>
        </p:nvSpPr>
        <p:spPr>
          <a:xfrm>
            <a:off x="535940" y="971804"/>
            <a:ext cx="8019415" cy="4787265"/>
          </a:xfrm>
          <a:prstGeom prst="rect">
            <a:avLst/>
          </a:prstGeom>
        </p:spPr>
        <p:txBody>
          <a:bodyPr vert="horz" wrap="square" lIns="0" tIns="12700" rIns="0" bIns="0" rtlCol="0">
            <a:spAutoFit/>
          </a:bodyPr>
          <a:lstStyle/>
          <a:p>
            <a:pPr marL="12700">
              <a:lnSpc>
                <a:spcPct val="100000"/>
              </a:lnSpc>
              <a:spcBef>
                <a:spcPts val="100"/>
              </a:spcBef>
            </a:pPr>
            <a:r>
              <a:rPr sz="2200" b="1" dirty="0">
                <a:solidFill>
                  <a:srgbClr val="1F487C"/>
                </a:solidFill>
                <a:latin typeface="Arial"/>
                <a:cs typeface="Arial"/>
              </a:rPr>
              <a:t>HIGHLIGHTS OF</a:t>
            </a:r>
            <a:r>
              <a:rPr sz="2200" b="1" spc="-35" dirty="0">
                <a:solidFill>
                  <a:srgbClr val="1F487C"/>
                </a:solidFill>
                <a:latin typeface="Arial"/>
                <a:cs typeface="Arial"/>
              </a:rPr>
              <a:t> </a:t>
            </a:r>
            <a:r>
              <a:rPr sz="2200" b="1" dirty="0">
                <a:solidFill>
                  <a:srgbClr val="1F487C"/>
                </a:solidFill>
                <a:latin typeface="Arial"/>
                <a:cs typeface="Arial"/>
              </a:rPr>
              <a:t>YOUR</a:t>
            </a:r>
            <a:r>
              <a:rPr sz="2200" b="1" spc="-20" dirty="0">
                <a:solidFill>
                  <a:srgbClr val="1F487C"/>
                </a:solidFill>
                <a:latin typeface="Arial"/>
                <a:cs typeface="Arial"/>
              </a:rPr>
              <a:t> </a:t>
            </a:r>
            <a:r>
              <a:rPr sz="2200" b="1" dirty="0">
                <a:solidFill>
                  <a:srgbClr val="1F487C"/>
                </a:solidFill>
                <a:latin typeface="Arial"/>
                <a:cs typeface="Arial"/>
              </a:rPr>
              <a:t>RETIREMENT</a:t>
            </a:r>
            <a:r>
              <a:rPr sz="2200" b="1" spc="-15" dirty="0">
                <a:solidFill>
                  <a:srgbClr val="1F487C"/>
                </a:solidFill>
                <a:latin typeface="Arial"/>
                <a:cs typeface="Arial"/>
              </a:rPr>
              <a:t> </a:t>
            </a:r>
            <a:r>
              <a:rPr sz="2200" b="1" spc="-20" dirty="0">
                <a:solidFill>
                  <a:srgbClr val="1F487C"/>
                </a:solidFill>
                <a:latin typeface="Arial"/>
                <a:cs typeface="Arial"/>
              </a:rPr>
              <a:t>PLAN</a:t>
            </a:r>
            <a:endParaRPr sz="2200">
              <a:latin typeface="Arial"/>
              <a:cs typeface="Arial"/>
            </a:endParaRPr>
          </a:p>
          <a:p>
            <a:pPr marL="355600" marR="1253490" indent="-342900">
              <a:lnSpc>
                <a:spcPct val="80000"/>
              </a:lnSpc>
              <a:spcBef>
                <a:spcPts val="530"/>
              </a:spcBef>
              <a:buChar char="•"/>
              <a:tabLst>
                <a:tab pos="355600" algn="l"/>
              </a:tabLst>
            </a:pPr>
            <a:r>
              <a:rPr sz="2200" dirty="0">
                <a:solidFill>
                  <a:srgbClr val="1F487C"/>
                </a:solidFill>
                <a:latin typeface="Arial"/>
                <a:cs typeface="Arial"/>
              </a:rPr>
              <a:t>As</a:t>
            </a:r>
            <a:r>
              <a:rPr sz="2200" spc="-15" dirty="0">
                <a:solidFill>
                  <a:srgbClr val="1F487C"/>
                </a:solidFill>
                <a:latin typeface="Arial"/>
                <a:cs typeface="Arial"/>
              </a:rPr>
              <a:t> </a:t>
            </a:r>
            <a:r>
              <a:rPr sz="2200" dirty="0">
                <a:solidFill>
                  <a:srgbClr val="1F487C"/>
                </a:solidFill>
                <a:latin typeface="Arial"/>
                <a:cs typeface="Arial"/>
              </a:rPr>
              <a:t>of</a:t>
            </a:r>
            <a:r>
              <a:rPr sz="2200" spc="-125" dirty="0">
                <a:solidFill>
                  <a:srgbClr val="1F487C"/>
                </a:solidFill>
                <a:latin typeface="Arial"/>
                <a:cs typeface="Arial"/>
              </a:rPr>
              <a:t> </a:t>
            </a:r>
            <a:r>
              <a:rPr sz="2200" dirty="0">
                <a:solidFill>
                  <a:srgbClr val="1F487C"/>
                </a:solidFill>
                <a:latin typeface="Arial"/>
                <a:cs typeface="Arial"/>
              </a:rPr>
              <a:t>August 1,</a:t>
            </a:r>
            <a:r>
              <a:rPr sz="2200" spc="-5" dirty="0">
                <a:solidFill>
                  <a:srgbClr val="1F487C"/>
                </a:solidFill>
                <a:latin typeface="Arial"/>
                <a:cs typeface="Arial"/>
              </a:rPr>
              <a:t> </a:t>
            </a:r>
            <a:r>
              <a:rPr sz="2200" dirty="0">
                <a:solidFill>
                  <a:srgbClr val="1F487C"/>
                </a:solidFill>
                <a:latin typeface="Arial"/>
                <a:cs typeface="Arial"/>
              </a:rPr>
              <a:t>2015,</a:t>
            </a:r>
            <a:r>
              <a:rPr sz="2200" spc="-5" dirty="0">
                <a:solidFill>
                  <a:srgbClr val="1F487C"/>
                </a:solidFill>
                <a:latin typeface="Arial"/>
                <a:cs typeface="Arial"/>
              </a:rPr>
              <a:t> </a:t>
            </a:r>
            <a:r>
              <a:rPr sz="2200" dirty="0">
                <a:solidFill>
                  <a:srgbClr val="1F487C"/>
                </a:solidFill>
                <a:latin typeface="Arial"/>
                <a:cs typeface="Arial"/>
              </a:rPr>
              <a:t>newly hired associates</a:t>
            </a:r>
            <a:r>
              <a:rPr sz="2200" spc="-20" dirty="0">
                <a:solidFill>
                  <a:srgbClr val="1F487C"/>
                </a:solidFill>
                <a:latin typeface="Arial"/>
                <a:cs typeface="Arial"/>
              </a:rPr>
              <a:t> </a:t>
            </a:r>
            <a:r>
              <a:rPr sz="2200" dirty="0">
                <a:solidFill>
                  <a:srgbClr val="1F487C"/>
                </a:solidFill>
                <a:latin typeface="Arial"/>
                <a:cs typeface="Arial"/>
              </a:rPr>
              <a:t>will</a:t>
            </a:r>
            <a:r>
              <a:rPr sz="2200" spc="-15" dirty="0">
                <a:solidFill>
                  <a:srgbClr val="1F487C"/>
                </a:solidFill>
                <a:latin typeface="Arial"/>
                <a:cs typeface="Arial"/>
              </a:rPr>
              <a:t> </a:t>
            </a:r>
            <a:r>
              <a:rPr sz="2200" spc="-25" dirty="0">
                <a:solidFill>
                  <a:srgbClr val="1F487C"/>
                </a:solidFill>
                <a:latin typeface="Arial"/>
                <a:cs typeface="Arial"/>
              </a:rPr>
              <a:t>be </a:t>
            </a:r>
            <a:r>
              <a:rPr sz="2200" dirty="0">
                <a:solidFill>
                  <a:srgbClr val="1F487C"/>
                </a:solidFill>
                <a:latin typeface="Arial"/>
                <a:cs typeface="Arial"/>
              </a:rPr>
              <a:t>automatically</a:t>
            </a:r>
            <a:r>
              <a:rPr sz="2200" spc="-25" dirty="0">
                <a:solidFill>
                  <a:srgbClr val="1F487C"/>
                </a:solidFill>
                <a:latin typeface="Arial"/>
                <a:cs typeface="Arial"/>
              </a:rPr>
              <a:t> </a:t>
            </a:r>
            <a:r>
              <a:rPr sz="2200" dirty="0">
                <a:solidFill>
                  <a:srgbClr val="1F487C"/>
                </a:solidFill>
                <a:latin typeface="Arial"/>
                <a:cs typeface="Arial"/>
              </a:rPr>
              <a:t>enrolled</a:t>
            </a:r>
            <a:r>
              <a:rPr sz="2200" spc="-25" dirty="0">
                <a:solidFill>
                  <a:srgbClr val="1F487C"/>
                </a:solidFill>
                <a:latin typeface="Arial"/>
                <a:cs typeface="Arial"/>
              </a:rPr>
              <a:t> </a:t>
            </a:r>
            <a:r>
              <a:rPr sz="2200" dirty="0">
                <a:solidFill>
                  <a:srgbClr val="1F487C"/>
                </a:solidFill>
                <a:latin typeface="Arial"/>
                <a:cs typeface="Arial"/>
              </a:rPr>
              <a:t>in</a:t>
            </a:r>
            <a:r>
              <a:rPr sz="2200" spc="-25" dirty="0">
                <a:solidFill>
                  <a:srgbClr val="1F487C"/>
                </a:solidFill>
                <a:latin typeface="Arial"/>
                <a:cs typeface="Arial"/>
              </a:rPr>
              <a:t> </a:t>
            </a:r>
            <a:r>
              <a:rPr sz="2200" dirty="0">
                <a:solidFill>
                  <a:srgbClr val="1F487C"/>
                </a:solidFill>
                <a:latin typeface="Arial"/>
                <a:cs typeface="Arial"/>
              </a:rPr>
              <a:t>the</a:t>
            </a:r>
            <a:r>
              <a:rPr sz="2200" spc="-20" dirty="0">
                <a:solidFill>
                  <a:srgbClr val="1F487C"/>
                </a:solidFill>
                <a:latin typeface="Arial"/>
                <a:cs typeface="Arial"/>
              </a:rPr>
              <a:t> </a:t>
            </a:r>
            <a:r>
              <a:rPr sz="2200" spc="-10" dirty="0">
                <a:solidFill>
                  <a:srgbClr val="1F487C"/>
                </a:solidFill>
                <a:latin typeface="Arial"/>
                <a:cs typeface="Arial"/>
              </a:rPr>
              <a:t>Plan.</a:t>
            </a:r>
            <a:endParaRPr sz="2200">
              <a:latin typeface="Arial"/>
              <a:cs typeface="Arial"/>
            </a:endParaRPr>
          </a:p>
          <a:p>
            <a:pPr marL="355600" marR="250190" indent="-342900">
              <a:lnSpc>
                <a:spcPts val="2110"/>
              </a:lnSpc>
              <a:spcBef>
                <a:spcPts val="509"/>
              </a:spcBef>
              <a:buChar char="•"/>
              <a:tabLst>
                <a:tab pos="355600" algn="l"/>
              </a:tabLst>
            </a:pPr>
            <a:r>
              <a:rPr sz="2200" spc="-35" dirty="0">
                <a:solidFill>
                  <a:srgbClr val="1F487C"/>
                </a:solidFill>
                <a:latin typeface="Arial"/>
                <a:cs typeface="Arial"/>
              </a:rPr>
              <a:t>You </a:t>
            </a:r>
            <a:r>
              <a:rPr sz="2200" dirty="0">
                <a:solidFill>
                  <a:srgbClr val="1F487C"/>
                </a:solidFill>
                <a:latin typeface="Arial"/>
                <a:cs typeface="Arial"/>
              </a:rPr>
              <a:t>will</a:t>
            </a:r>
            <a:r>
              <a:rPr sz="2200" spc="-40" dirty="0">
                <a:solidFill>
                  <a:srgbClr val="1F487C"/>
                </a:solidFill>
                <a:latin typeface="Arial"/>
                <a:cs typeface="Arial"/>
              </a:rPr>
              <a:t> </a:t>
            </a:r>
            <a:r>
              <a:rPr sz="2200" dirty="0">
                <a:solidFill>
                  <a:srgbClr val="1F487C"/>
                </a:solidFill>
                <a:latin typeface="Arial"/>
                <a:cs typeface="Arial"/>
              </a:rPr>
              <a:t>not</a:t>
            </a:r>
            <a:r>
              <a:rPr sz="2200" spc="-20" dirty="0">
                <a:solidFill>
                  <a:srgbClr val="1F487C"/>
                </a:solidFill>
                <a:latin typeface="Arial"/>
                <a:cs typeface="Arial"/>
              </a:rPr>
              <a:t> </a:t>
            </a:r>
            <a:r>
              <a:rPr sz="2200" dirty="0">
                <a:solidFill>
                  <a:srgbClr val="1F487C"/>
                </a:solidFill>
                <a:latin typeface="Arial"/>
                <a:cs typeface="Arial"/>
              </a:rPr>
              <a:t>be</a:t>
            </a:r>
            <a:r>
              <a:rPr sz="2200" spc="-25" dirty="0">
                <a:solidFill>
                  <a:srgbClr val="1F487C"/>
                </a:solidFill>
                <a:latin typeface="Arial"/>
                <a:cs typeface="Arial"/>
              </a:rPr>
              <a:t> </a:t>
            </a:r>
            <a:r>
              <a:rPr sz="2200" dirty="0">
                <a:solidFill>
                  <a:srgbClr val="1F487C"/>
                </a:solidFill>
                <a:latin typeface="Arial"/>
                <a:cs typeface="Arial"/>
              </a:rPr>
              <a:t>required</a:t>
            </a:r>
            <a:r>
              <a:rPr sz="2200" spc="-15" dirty="0">
                <a:solidFill>
                  <a:srgbClr val="1F487C"/>
                </a:solidFill>
                <a:latin typeface="Arial"/>
                <a:cs typeface="Arial"/>
              </a:rPr>
              <a:t> </a:t>
            </a:r>
            <a:r>
              <a:rPr sz="2200" dirty="0">
                <a:solidFill>
                  <a:srgbClr val="1F487C"/>
                </a:solidFill>
                <a:latin typeface="Arial"/>
                <a:cs typeface="Arial"/>
              </a:rPr>
              <a:t>to</a:t>
            </a:r>
            <a:r>
              <a:rPr sz="2200" spc="-20" dirty="0">
                <a:solidFill>
                  <a:srgbClr val="1F487C"/>
                </a:solidFill>
                <a:latin typeface="Arial"/>
                <a:cs typeface="Arial"/>
              </a:rPr>
              <a:t> </a:t>
            </a:r>
            <a:r>
              <a:rPr sz="2200" dirty="0">
                <a:solidFill>
                  <a:srgbClr val="1F487C"/>
                </a:solidFill>
                <a:latin typeface="Arial"/>
                <a:cs typeface="Arial"/>
              </a:rPr>
              <a:t>contribute</a:t>
            </a:r>
            <a:r>
              <a:rPr sz="2200" spc="-20" dirty="0">
                <a:solidFill>
                  <a:srgbClr val="1F487C"/>
                </a:solidFill>
                <a:latin typeface="Arial"/>
                <a:cs typeface="Arial"/>
              </a:rPr>
              <a:t> </a:t>
            </a:r>
            <a:r>
              <a:rPr sz="2200" dirty="0">
                <a:solidFill>
                  <a:srgbClr val="1F487C"/>
                </a:solidFill>
                <a:latin typeface="Arial"/>
                <a:cs typeface="Arial"/>
              </a:rPr>
              <a:t>to</a:t>
            </a:r>
            <a:r>
              <a:rPr sz="2200" spc="-25" dirty="0">
                <a:solidFill>
                  <a:srgbClr val="1F487C"/>
                </a:solidFill>
                <a:latin typeface="Arial"/>
                <a:cs typeface="Arial"/>
              </a:rPr>
              <a:t> </a:t>
            </a:r>
            <a:r>
              <a:rPr sz="2200" dirty="0">
                <a:solidFill>
                  <a:srgbClr val="1F487C"/>
                </a:solidFill>
                <a:latin typeface="Arial"/>
                <a:cs typeface="Arial"/>
              </a:rPr>
              <a:t>the</a:t>
            </a:r>
            <a:r>
              <a:rPr sz="2200" spc="-20" dirty="0">
                <a:solidFill>
                  <a:srgbClr val="1F487C"/>
                </a:solidFill>
                <a:latin typeface="Arial"/>
                <a:cs typeface="Arial"/>
              </a:rPr>
              <a:t> </a:t>
            </a:r>
            <a:r>
              <a:rPr sz="2200" dirty="0">
                <a:solidFill>
                  <a:srgbClr val="1F487C"/>
                </a:solidFill>
                <a:latin typeface="Arial"/>
                <a:cs typeface="Arial"/>
              </a:rPr>
              <a:t>Plan</a:t>
            </a:r>
            <a:r>
              <a:rPr sz="2200" spc="-40" dirty="0">
                <a:solidFill>
                  <a:srgbClr val="1F487C"/>
                </a:solidFill>
                <a:latin typeface="Arial"/>
                <a:cs typeface="Arial"/>
              </a:rPr>
              <a:t> </a:t>
            </a:r>
            <a:r>
              <a:rPr sz="2200" dirty="0">
                <a:solidFill>
                  <a:srgbClr val="1F487C"/>
                </a:solidFill>
                <a:latin typeface="Arial"/>
                <a:cs typeface="Arial"/>
              </a:rPr>
              <a:t>during</a:t>
            </a:r>
            <a:r>
              <a:rPr sz="2200" spc="-20" dirty="0">
                <a:solidFill>
                  <a:srgbClr val="1F487C"/>
                </a:solidFill>
                <a:latin typeface="Arial"/>
                <a:cs typeface="Arial"/>
              </a:rPr>
              <a:t> your </a:t>
            </a:r>
            <a:r>
              <a:rPr sz="2200" dirty="0">
                <a:solidFill>
                  <a:srgbClr val="1F487C"/>
                </a:solidFill>
                <a:latin typeface="Arial"/>
                <a:cs typeface="Arial"/>
              </a:rPr>
              <a:t>first</a:t>
            </a:r>
            <a:r>
              <a:rPr sz="2200" spc="-20" dirty="0">
                <a:solidFill>
                  <a:srgbClr val="1F487C"/>
                </a:solidFill>
                <a:latin typeface="Arial"/>
                <a:cs typeface="Arial"/>
              </a:rPr>
              <a:t> </a:t>
            </a:r>
            <a:r>
              <a:rPr sz="2200" dirty="0">
                <a:solidFill>
                  <a:srgbClr val="1F487C"/>
                </a:solidFill>
                <a:latin typeface="Arial"/>
                <a:cs typeface="Arial"/>
              </a:rPr>
              <a:t>year</a:t>
            </a:r>
            <a:r>
              <a:rPr sz="2200" spc="-5" dirty="0">
                <a:solidFill>
                  <a:srgbClr val="1F487C"/>
                </a:solidFill>
                <a:latin typeface="Arial"/>
                <a:cs typeface="Arial"/>
              </a:rPr>
              <a:t> </a:t>
            </a:r>
            <a:r>
              <a:rPr sz="2200" dirty="0">
                <a:solidFill>
                  <a:srgbClr val="1F487C"/>
                </a:solidFill>
                <a:latin typeface="Arial"/>
                <a:cs typeface="Arial"/>
              </a:rPr>
              <a:t>of</a:t>
            </a:r>
            <a:r>
              <a:rPr sz="2200" spc="-5" dirty="0">
                <a:solidFill>
                  <a:srgbClr val="1F487C"/>
                </a:solidFill>
                <a:latin typeface="Arial"/>
                <a:cs typeface="Arial"/>
              </a:rPr>
              <a:t> </a:t>
            </a:r>
            <a:r>
              <a:rPr sz="2200" dirty="0">
                <a:solidFill>
                  <a:srgbClr val="1F487C"/>
                </a:solidFill>
                <a:latin typeface="Arial"/>
                <a:cs typeface="Arial"/>
              </a:rPr>
              <a:t>employment</a:t>
            </a:r>
            <a:r>
              <a:rPr sz="2200" spc="-5" dirty="0">
                <a:solidFill>
                  <a:srgbClr val="1F487C"/>
                </a:solidFill>
                <a:latin typeface="Arial"/>
                <a:cs typeface="Arial"/>
              </a:rPr>
              <a:t> </a:t>
            </a:r>
            <a:r>
              <a:rPr sz="2200" dirty="0">
                <a:solidFill>
                  <a:srgbClr val="1F487C"/>
                </a:solidFill>
                <a:latin typeface="Arial"/>
                <a:cs typeface="Arial"/>
              </a:rPr>
              <a:t>and</a:t>
            </a:r>
            <a:r>
              <a:rPr sz="2200" spc="-5" dirty="0">
                <a:solidFill>
                  <a:srgbClr val="1F487C"/>
                </a:solidFill>
                <a:latin typeface="Arial"/>
                <a:cs typeface="Arial"/>
              </a:rPr>
              <a:t> </a:t>
            </a:r>
            <a:r>
              <a:rPr sz="2200" dirty="0">
                <a:solidFill>
                  <a:srgbClr val="1F487C"/>
                </a:solidFill>
                <a:latin typeface="Arial"/>
                <a:cs typeface="Arial"/>
              </a:rPr>
              <a:t>you</a:t>
            </a:r>
            <a:r>
              <a:rPr sz="2200" spc="-5" dirty="0">
                <a:solidFill>
                  <a:srgbClr val="1F487C"/>
                </a:solidFill>
                <a:latin typeface="Arial"/>
                <a:cs typeface="Arial"/>
              </a:rPr>
              <a:t> </a:t>
            </a:r>
            <a:r>
              <a:rPr sz="2200" dirty="0">
                <a:solidFill>
                  <a:srgbClr val="1F487C"/>
                </a:solidFill>
                <a:latin typeface="Arial"/>
                <a:cs typeface="Arial"/>
              </a:rPr>
              <a:t>will</a:t>
            </a:r>
            <a:r>
              <a:rPr sz="2200" spc="-5" dirty="0">
                <a:solidFill>
                  <a:srgbClr val="1F487C"/>
                </a:solidFill>
                <a:latin typeface="Arial"/>
                <a:cs typeface="Arial"/>
              </a:rPr>
              <a:t> </a:t>
            </a:r>
            <a:r>
              <a:rPr sz="2200" dirty="0">
                <a:solidFill>
                  <a:srgbClr val="1F487C"/>
                </a:solidFill>
                <a:latin typeface="Arial"/>
                <a:cs typeface="Arial"/>
              </a:rPr>
              <a:t>receive</a:t>
            </a:r>
            <a:r>
              <a:rPr sz="2200" spc="-5" dirty="0">
                <a:solidFill>
                  <a:srgbClr val="1F487C"/>
                </a:solidFill>
                <a:latin typeface="Arial"/>
                <a:cs typeface="Arial"/>
              </a:rPr>
              <a:t> </a:t>
            </a:r>
            <a:r>
              <a:rPr sz="2200" dirty="0">
                <a:solidFill>
                  <a:srgbClr val="1F487C"/>
                </a:solidFill>
                <a:latin typeface="Arial"/>
                <a:cs typeface="Arial"/>
              </a:rPr>
              <a:t>one</a:t>
            </a:r>
            <a:r>
              <a:rPr sz="2200" spc="-5" dirty="0">
                <a:solidFill>
                  <a:srgbClr val="1F487C"/>
                </a:solidFill>
                <a:latin typeface="Arial"/>
                <a:cs typeface="Arial"/>
              </a:rPr>
              <a:t> </a:t>
            </a:r>
            <a:r>
              <a:rPr sz="2200" dirty="0">
                <a:solidFill>
                  <a:srgbClr val="1F487C"/>
                </a:solidFill>
                <a:latin typeface="Arial"/>
                <a:cs typeface="Arial"/>
              </a:rPr>
              <a:t>year</a:t>
            </a:r>
            <a:r>
              <a:rPr sz="2200" spc="-5" dirty="0">
                <a:solidFill>
                  <a:srgbClr val="1F487C"/>
                </a:solidFill>
                <a:latin typeface="Arial"/>
                <a:cs typeface="Arial"/>
              </a:rPr>
              <a:t> </a:t>
            </a:r>
            <a:r>
              <a:rPr sz="2200" spc="-25" dirty="0">
                <a:solidFill>
                  <a:srgbClr val="1F487C"/>
                </a:solidFill>
                <a:latin typeface="Arial"/>
                <a:cs typeface="Arial"/>
              </a:rPr>
              <a:t>of </a:t>
            </a:r>
            <a:r>
              <a:rPr sz="2200" dirty="0">
                <a:solidFill>
                  <a:srgbClr val="1F487C"/>
                </a:solidFill>
                <a:latin typeface="Arial"/>
                <a:cs typeface="Arial"/>
              </a:rPr>
              <a:t>credited</a:t>
            </a:r>
            <a:r>
              <a:rPr sz="2200" spc="-35" dirty="0">
                <a:solidFill>
                  <a:srgbClr val="1F487C"/>
                </a:solidFill>
                <a:latin typeface="Arial"/>
                <a:cs typeface="Arial"/>
              </a:rPr>
              <a:t> </a:t>
            </a:r>
            <a:r>
              <a:rPr sz="2200" spc="-10" dirty="0">
                <a:solidFill>
                  <a:srgbClr val="1F487C"/>
                </a:solidFill>
                <a:latin typeface="Arial"/>
                <a:cs typeface="Arial"/>
              </a:rPr>
              <a:t>service.</a:t>
            </a:r>
            <a:endParaRPr sz="2200">
              <a:latin typeface="Arial"/>
              <a:cs typeface="Arial"/>
            </a:endParaRPr>
          </a:p>
          <a:p>
            <a:pPr marL="355600" marR="5080" indent="-342900">
              <a:lnSpc>
                <a:spcPct val="80000"/>
              </a:lnSpc>
              <a:spcBef>
                <a:spcPts val="550"/>
              </a:spcBef>
              <a:buChar char="•"/>
              <a:tabLst>
                <a:tab pos="355600" algn="l"/>
              </a:tabLst>
            </a:pPr>
            <a:r>
              <a:rPr sz="2200" dirty="0">
                <a:solidFill>
                  <a:srgbClr val="1F487C"/>
                </a:solidFill>
                <a:latin typeface="Arial"/>
                <a:cs typeface="Arial"/>
              </a:rPr>
              <a:t>Thereafter,</a:t>
            </a:r>
            <a:r>
              <a:rPr sz="2200" spc="-20" dirty="0">
                <a:solidFill>
                  <a:srgbClr val="1F487C"/>
                </a:solidFill>
                <a:latin typeface="Arial"/>
                <a:cs typeface="Arial"/>
              </a:rPr>
              <a:t> </a:t>
            </a:r>
            <a:r>
              <a:rPr sz="2200" dirty="0">
                <a:solidFill>
                  <a:srgbClr val="1F487C"/>
                </a:solidFill>
                <a:latin typeface="Arial"/>
                <a:cs typeface="Arial"/>
              </a:rPr>
              <a:t>you</a:t>
            </a:r>
            <a:r>
              <a:rPr sz="2200" spc="-20" dirty="0">
                <a:solidFill>
                  <a:srgbClr val="1F487C"/>
                </a:solidFill>
                <a:latin typeface="Arial"/>
                <a:cs typeface="Arial"/>
              </a:rPr>
              <a:t> </a:t>
            </a:r>
            <a:r>
              <a:rPr sz="2200" dirty="0">
                <a:solidFill>
                  <a:srgbClr val="1F487C"/>
                </a:solidFill>
                <a:latin typeface="Arial"/>
                <a:cs typeface="Arial"/>
              </a:rPr>
              <a:t>contribute</a:t>
            </a:r>
            <a:r>
              <a:rPr sz="2200" spc="-25" dirty="0">
                <a:solidFill>
                  <a:srgbClr val="1F487C"/>
                </a:solidFill>
                <a:latin typeface="Arial"/>
                <a:cs typeface="Arial"/>
              </a:rPr>
              <a:t> </a:t>
            </a:r>
            <a:r>
              <a:rPr sz="2200" dirty="0">
                <a:solidFill>
                  <a:srgbClr val="1F487C"/>
                </a:solidFill>
                <a:latin typeface="Arial"/>
                <a:cs typeface="Arial"/>
              </a:rPr>
              <a:t>only</a:t>
            </a:r>
            <a:r>
              <a:rPr sz="2200" spc="-25" dirty="0">
                <a:solidFill>
                  <a:srgbClr val="1F487C"/>
                </a:solidFill>
                <a:latin typeface="Arial"/>
                <a:cs typeface="Arial"/>
              </a:rPr>
              <a:t> </a:t>
            </a:r>
            <a:r>
              <a:rPr sz="2200" dirty="0">
                <a:solidFill>
                  <a:srgbClr val="1F487C"/>
                </a:solidFill>
                <a:latin typeface="Arial"/>
                <a:cs typeface="Arial"/>
              </a:rPr>
              <a:t>1%</a:t>
            </a:r>
            <a:r>
              <a:rPr sz="2200" spc="-40" dirty="0">
                <a:solidFill>
                  <a:srgbClr val="1F487C"/>
                </a:solidFill>
                <a:latin typeface="Arial"/>
                <a:cs typeface="Arial"/>
              </a:rPr>
              <a:t> </a:t>
            </a:r>
            <a:r>
              <a:rPr sz="2200" dirty="0">
                <a:solidFill>
                  <a:srgbClr val="1F487C"/>
                </a:solidFill>
                <a:latin typeface="Arial"/>
                <a:cs typeface="Arial"/>
              </a:rPr>
              <a:t>of</a:t>
            </a:r>
            <a:r>
              <a:rPr sz="2200" spc="-25" dirty="0">
                <a:solidFill>
                  <a:srgbClr val="1F487C"/>
                </a:solidFill>
                <a:latin typeface="Arial"/>
                <a:cs typeface="Arial"/>
              </a:rPr>
              <a:t> </a:t>
            </a:r>
            <a:r>
              <a:rPr sz="2200" dirty="0">
                <a:solidFill>
                  <a:srgbClr val="1F487C"/>
                </a:solidFill>
                <a:latin typeface="Arial"/>
                <a:cs typeface="Arial"/>
              </a:rPr>
              <a:t>your</a:t>
            </a:r>
            <a:r>
              <a:rPr sz="2200" spc="-25" dirty="0">
                <a:solidFill>
                  <a:srgbClr val="1F487C"/>
                </a:solidFill>
                <a:latin typeface="Arial"/>
                <a:cs typeface="Arial"/>
              </a:rPr>
              <a:t> </a:t>
            </a:r>
            <a:r>
              <a:rPr sz="2200" dirty="0">
                <a:solidFill>
                  <a:srgbClr val="1F487C"/>
                </a:solidFill>
                <a:latin typeface="Arial"/>
                <a:cs typeface="Arial"/>
              </a:rPr>
              <a:t>pay</a:t>
            </a:r>
            <a:r>
              <a:rPr sz="2200" spc="-25" dirty="0">
                <a:solidFill>
                  <a:srgbClr val="1F487C"/>
                </a:solidFill>
                <a:latin typeface="Arial"/>
                <a:cs typeface="Arial"/>
              </a:rPr>
              <a:t> </a:t>
            </a:r>
            <a:r>
              <a:rPr sz="2200" dirty="0">
                <a:solidFill>
                  <a:srgbClr val="1F487C"/>
                </a:solidFill>
                <a:latin typeface="Arial"/>
                <a:cs typeface="Arial"/>
              </a:rPr>
              <a:t>through</a:t>
            </a:r>
            <a:r>
              <a:rPr sz="2200" spc="-15" dirty="0">
                <a:solidFill>
                  <a:srgbClr val="1F487C"/>
                </a:solidFill>
                <a:latin typeface="Arial"/>
                <a:cs typeface="Arial"/>
              </a:rPr>
              <a:t> </a:t>
            </a:r>
            <a:r>
              <a:rPr sz="2200" spc="-10" dirty="0">
                <a:solidFill>
                  <a:srgbClr val="1F487C"/>
                </a:solidFill>
                <a:latin typeface="Arial"/>
                <a:cs typeface="Arial"/>
              </a:rPr>
              <a:t>payroll </a:t>
            </a:r>
            <a:r>
              <a:rPr sz="2200" dirty="0">
                <a:solidFill>
                  <a:srgbClr val="1F487C"/>
                </a:solidFill>
                <a:latin typeface="Arial"/>
                <a:cs typeface="Arial"/>
              </a:rPr>
              <a:t>deduction</a:t>
            </a:r>
            <a:r>
              <a:rPr sz="2200" spc="-20" dirty="0">
                <a:solidFill>
                  <a:srgbClr val="1F487C"/>
                </a:solidFill>
                <a:latin typeface="Arial"/>
                <a:cs typeface="Arial"/>
              </a:rPr>
              <a:t> </a:t>
            </a:r>
            <a:r>
              <a:rPr sz="2200" dirty="0">
                <a:solidFill>
                  <a:srgbClr val="1F487C"/>
                </a:solidFill>
                <a:latin typeface="Arial"/>
                <a:cs typeface="Arial"/>
              </a:rPr>
              <a:t>-</a:t>
            </a:r>
            <a:r>
              <a:rPr sz="2200" spc="-10" dirty="0">
                <a:solidFill>
                  <a:srgbClr val="1F487C"/>
                </a:solidFill>
                <a:latin typeface="Arial"/>
                <a:cs typeface="Arial"/>
              </a:rPr>
              <a:t> </a:t>
            </a:r>
            <a:r>
              <a:rPr sz="2200" dirty="0">
                <a:solidFill>
                  <a:srgbClr val="1F487C"/>
                </a:solidFill>
                <a:latin typeface="Arial"/>
                <a:cs typeface="Arial"/>
              </a:rPr>
              <a:t>NEXCOM</a:t>
            </a:r>
            <a:r>
              <a:rPr sz="2200" spc="-30" dirty="0">
                <a:solidFill>
                  <a:srgbClr val="1F487C"/>
                </a:solidFill>
                <a:latin typeface="Arial"/>
                <a:cs typeface="Arial"/>
              </a:rPr>
              <a:t> </a:t>
            </a:r>
            <a:r>
              <a:rPr sz="2200" dirty="0">
                <a:solidFill>
                  <a:srgbClr val="1F487C"/>
                </a:solidFill>
                <a:latin typeface="Arial"/>
                <a:cs typeface="Arial"/>
              </a:rPr>
              <a:t>pays</a:t>
            </a:r>
            <a:r>
              <a:rPr sz="2200" spc="-15" dirty="0">
                <a:solidFill>
                  <a:srgbClr val="1F487C"/>
                </a:solidFill>
                <a:latin typeface="Arial"/>
                <a:cs typeface="Arial"/>
              </a:rPr>
              <a:t> </a:t>
            </a:r>
            <a:r>
              <a:rPr sz="2200" dirty="0">
                <a:solidFill>
                  <a:srgbClr val="1F487C"/>
                </a:solidFill>
                <a:latin typeface="Arial"/>
                <a:cs typeface="Arial"/>
              </a:rPr>
              <a:t>the</a:t>
            </a:r>
            <a:r>
              <a:rPr sz="2200" spc="-15" dirty="0">
                <a:solidFill>
                  <a:srgbClr val="1F487C"/>
                </a:solidFill>
                <a:latin typeface="Arial"/>
                <a:cs typeface="Arial"/>
              </a:rPr>
              <a:t> </a:t>
            </a:r>
            <a:r>
              <a:rPr sz="2200" dirty="0">
                <a:solidFill>
                  <a:srgbClr val="1F487C"/>
                </a:solidFill>
                <a:latin typeface="Arial"/>
                <a:cs typeface="Arial"/>
              </a:rPr>
              <a:t>balance</a:t>
            </a:r>
            <a:r>
              <a:rPr sz="2200" spc="-10" dirty="0">
                <a:solidFill>
                  <a:srgbClr val="1F487C"/>
                </a:solidFill>
                <a:latin typeface="Arial"/>
                <a:cs typeface="Arial"/>
              </a:rPr>
              <a:t> </a:t>
            </a:r>
            <a:r>
              <a:rPr sz="2200" dirty="0">
                <a:solidFill>
                  <a:srgbClr val="1F487C"/>
                </a:solidFill>
                <a:latin typeface="Arial"/>
                <a:cs typeface="Arial"/>
              </a:rPr>
              <a:t>needed</a:t>
            </a:r>
            <a:r>
              <a:rPr sz="2200" spc="-15" dirty="0">
                <a:solidFill>
                  <a:srgbClr val="1F487C"/>
                </a:solidFill>
                <a:latin typeface="Arial"/>
                <a:cs typeface="Arial"/>
              </a:rPr>
              <a:t> </a:t>
            </a:r>
            <a:r>
              <a:rPr sz="2200" dirty="0">
                <a:solidFill>
                  <a:srgbClr val="1F487C"/>
                </a:solidFill>
                <a:latin typeface="Arial"/>
                <a:cs typeface="Arial"/>
              </a:rPr>
              <a:t>to</a:t>
            </a:r>
            <a:r>
              <a:rPr sz="2200" spc="-10" dirty="0">
                <a:solidFill>
                  <a:srgbClr val="1F487C"/>
                </a:solidFill>
                <a:latin typeface="Arial"/>
                <a:cs typeface="Arial"/>
              </a:rPr>
              <a:t> provide </a:t>
            </a:r>
            <a:r>
              <a:rPr sz="2200" dirty="0">
                <a:solidFill>
                  <a:srgbClr val="1F487C"/>
                </a:solidFill>
                <a:latin typeface="Arial"/>
                <a:cs typeface="Arial"/>
              </a:rPr>
              <a:t>your</a:t>
            </a:r>
            <a:r>
              <a:rPr sz="2200" spc="-5" dirty="0">
                <a:solidFill>
                  <a:srgbClr val="1F487C"/>
                </a:solidFill>
                <a:latin typeface="Arial"/>
                <a:cs typeface="Arial"/>
              </a:rPr>
              <a:t> </a:t>
            </a:r>
            <a:r>
              <a:rPr sz="2200" dirty="0">
                <a:solidFill>
                  <a:srgbClr val="1F487C"/>
                </a:solidFill>
                <a:latin typeface="Arial"/>
                <a:cs typeface="Arial"/>
              </a:rPr>
              <a:t>Plan</a:t>
            </a:r>
            <a:r>
              <a:rPr sz="2200" spc="-15" dirty="0">
                <a:solidFill>
                  <a:srgbClr val="1F487C"/>
                </a:solidFill>
                <a:latin typeface="Arial"/>
                <a:cs typeface="Arial"/>
              </a:rPr>
              <a:t> </a:t>
            </a:r>
            <a:r>
              <a:rPr sz="2200" spc="-10" dirty="0">
                <a:solidFill>
                  <a:srgbClr val="1F487C"/>
                </a:solidFill>
                <a:latin typeface="Arial"/>
                <a:cs typeface="Arial"/>
              </a:rPr>
              <a:t>benefits.</a:t>
            </a:r>
            <a:endParaRPr sz="2200">
              <a:latin typeface="Arial"/>
              <a:cs typeface="Arial"/>
            </a:endParaRPr>
          </a:p>
          <a:p>
            <a:pPr marL="355600" marR="452755" indent="-342900">
              <a:lnSpc>
                <a:spcPts val="2110"/>
              </a:lnSpc>
              <a:spcBef>
                <a:spcPts val="515"/>
              </a:spcBef>
              <a:buChar char="•"/>
              <a:tabLst>
                <a:tab pos="355600" algn="l"/>
              </a:tabLst>
            </a:pPr>
            <a:r>
              <a:rPr sz="2200" spc="-35" dirty="0">
                <a:solidFill>
                  <a:srgbClr val="1F487C"/>
                </a:solidFill>
                <a:latin typeface="Arial"/>
                <a:cs typeface="Arial"/>
              </a:rPr>
              <a:t>You</a:t>
            </a:r>
            <a:r>
              <a:rPr sz="2200" spc="-30" dirty="0">
                <a:solidFill>
                  <a:srgbClr val="1F487C"/>
                </a:solidFill>
                <a:latin typeface="Arial"/>
                <a:cs typeface="Arial"/>
              </a:rPr>
              <a:t> </a:t>
            </a:r>
            <a:r>
              <a:rPr sz="2200" dirty="0">
                <a:solidFill>
                  <a:srgbClr val="1F487C"/>
                </a:solidFill>
                <a:latin typeface="Arial"/>
                <a:cs typeface="Arial"/>
              </a:rPr>
              <a:t>are</a:t>
            </a:r>
            <a:r>
              <a:rPr sz="2200" spc="-20" dirty="0">
                <a:solidFill>
                  <a:srgbClr val="1F487C"/>
                </a:solidFill>
                <a:latin typeface="Arial"/>
                <a:cs typeface="Arial"/>
              </a:rPr>
              <a:t> </a:t>
            </a:r>
            <a:r>
              <a:rPr sz="2200" dirty="0">
                <a:solidFill>
                  <a:srgbClr val="1F487C"/>
                </a:solidFill>
                <a:latin typeface="Arial"/>
                <a:cs typeface="Arial"/>
              </a:rPr>
              <a:t>fully</a:t>
            </a:r>
            <a:r>
              <a:rPr sz="2200" spc="-30" dirty="0">
                <a:solidFill>
                  <a:srgbClr val="1F487C"/>
                </a:solidFill>
                <a:latin typeface="Arial"/>
                <a:cs typeface="Arial"/>
              </a:rPr>
              <a:t> </a:t>
            </a:r>
            <a:r>
              <a:rPr sz="2200" dirty="0">
                <a:solidFill>
                  <a:srgbClr val="1F487C"/>
                </a:solidFill>
                <a:latin typeface="Arial"/>
                <a:cs typeface="Arial"/>
              </a:rPr>
              <a:t>vested</a:t>
            </a:r>
            <a:r>
              <a:rPr sz="2200" spc="-20" dirty="0">
                <a:solidFill>
                  <a:srgbClr val="1F487C"/>
                </a:solidFill>
                <a:latin typeface="Arial"/>
                <a:cs typeface="Arial"/>
              </a:rPr>
              <a:t> </a:t>
            </a:r>
            <a:r>
              <a:rPr sz="2200" dirty="0">
                <a:solidFill>
                  <a:srgbClr val="1F487C"/>
                </a:solidFill>
                <a:latin typeface="Arial"/>
                <a:cs typeface="Arial"/>
              </a:rPr>
              <a:t>in</a:t>
            </a:r>
            <a:r>
              <a:rPr sz="2200" spc="-20" dirty="0">
                <a:solidFill>
                  <a:srgbClr val="1F487C"/>
                </a:solidFill>
                <a:latin typeface="Arial"/>
                <a:cs typeface="Arial"/>
              </a:rPr>
              <a:t> </a:t>
            </a:r>
            <a:r>
              <a:rPr sz="2200" dirty="0">
                <a:solidFill>
                  <a:srgbClr val="1F487C"/>
                </a:solidFill>
                <a:latin typeface="Arial"/>
                <a:cs typeface="Arial"/>
              </a:rPr>
              <a:t>the</a:t>
            </a:r>
            <a:r>
              <a:rPr sz="2200" spc="-20" dirty="0">
                <a:solidFill>
                  <a:srgbClr val="1F487C"/>
                </a:solidFill>
                <a:latin typeface="Arial"/>
                <a:cs typeface="Arial"/>
              </a:rPr>
              <a:t> </a:t>
            </a:r>
            <a:r>
              <a:rPr sz="2200" dirty="0">
                <a:solidFill>
                  <a:srgbClr val="1F487C"/>
                </a:solidFill>
                <a:latin typeface="Arial"/>
                <a:cs typeface="Arial"/>
              </a:rPr>
              <a:t>Plan</a:t>
            </a:r>
            <a:r>
              <a:rPr sz="2200" spc="-20" dirty="0">
                <a:solidFill>
                  <a:srgbClr val="1F487C"/>
                </a:solidFill>
                <a:latin typeface="Arial"/>
                <a:cs typeface="Arial"/>
              </a:rPr>
              <a:t> </a:t>
            </a:r>
            <a:r>
              <a:rPr sz="2200" dirty="0">
                <a:solidFill>
                  <a:srgbClr val="1F487C"/>
                </a:solidFill>
                <a:latin typeface="Arial"/>
                <a:cs typeface="Arial"/>
              </a:rPr>
              <a:t>after</a:t>
            </a:r>
            <a:r>
              <a:rPr sz="2200" spc="-20" dirty="0">
                <a:solidFill>
                  <a:srgbClr val="1F487C"/>
                </a:solidFill>
                <a:latin typeface="Arial"/>
                <a:cs typeface="Arial"/>
              </a:rPr>
              <a:t> </a:t>
            </a:r>
            <a:r>
              <a:rPr sz="2200" dirty="0">
                <a:solidFill>
                  <a:srgbClr val="1F487C"/>
                </a:solidFill>
                <a:latin typeface="Arial"/>
                <a:cs typeface="Arial"/>
              </a:rPr>
              <a:t>completing</a:t>
            </a:r>
            <a:r>
              <a:rPr sz="2200" spc="-20" dirty="0">
                <a:solidFill>
                  <a:srgbClr val="1F487C"/>
                </a:solidFill>
                <a:latin typeface="Arial"/>
                <a:cs typeface="Arial"/>
              </a:rPr>
              <a:t> </a:t>
            </a:r>
            <a:r>
              <a:rPr sz="2200" dirty="0">
                <a:solidFill>
                  <a:srgbClr val="1F487C"/>
                </a:solidFill>
                <a:latin typeface="Arial"/>
                <a:cs typeface="Arial"/>
              </a:rPr>
              <a:t>5</a:t>
            </a:r>
            <a:r>
              <a:rPr sz="2200" spc="-20" dirty="0">
                <a:solidFill>
                  <a:srgbClr val="1F487C"/>
                </a:solidFill>
                <a:latin typeface="Arial"/>
                <a:cs typeface="Arial"/>
              </a:rPr>
              <a:t> </a:t>
            </a:r>
            <a:r>
              <a:rPr sz="2200" dirty="0">
                <a:solidFill>
                  <a:srgbClr val="1F487C"/>
                </a:solidFill>
                <a:latin typeface="Arial"/>
                <a:cs typeface="Arial"/>
              </a:rPr>
              <a:t>years</a:t>
            </a:r>
            <a:r>
              <a:rPr sz="2200" spc="-15" dirty="0">
                <a:solidFill>
                  <a:srgbClr val="1F487C"/>
                </a:solidFill>
                <a:latin typeface="Arial"/>
                <a:cs typeface="Arial"/>
              </a:rPr>
              <a:t> </a:t>
            </a:r>
            <a:r>
              <a:rPr sz="2200" spc="-25" dirty="0">
                <a:solidFill>
                  <a:srgbClr val="1F487C"/>
                </a:solidFill>
                <a:latin typeface="Arial"/>
                <a:cs typeface="Arial"/>
              </a:rPr>
              <a:t>of </a:t>
            </a:r>
            <a:r>
              <a:rPr sz="2200" dirty="0">
                <a:solidFill>
                  <a:srgbClr val="1F487C"/>
                </a:solidFill>
                <a:latin typeface="Arial"/>
                <a:cs typeface="Arial"/>
              </a:rPr>
              <a:t>continuous</a:t>
            </a:r>
            <a:r>
              <a:rPr sz="2200" spc="-5" dirty="0">
                <a:solidFill>
                  <a:srgbClr val="1F487C"/>
                </a:solidFill>
                <a:latin typeface="Arial"/>
                <a:cs typeface="Arial"/>
              </a:rPr>
              <a:t> </a:t>
            </a:r>
            <a:r>
              <a:rPr sz="2200" dirty="0">
                <a:solidFill>
                  <a:srgbClr val="1F487C"/>
                </a:solidFill>
                <a:latin typeface="Arial"/>
                <a:cs typeface="Arial"/>
              </a:rPr>
              <a:t>regular</a:t>
            </a:r>
            <a:r>
              <a:rPr sz="2200" spc="5" dirty="0">
                <a:solidFill>
                  <a:srgbClr val="1F487C"/>
                </a:solidFill>
                <a:latin typeface="Arial"/>
                <a:cs typeface="Arial"/>
              </a:rPr>
              <a:t> </a:t>
            </a:r>
            <a:r>
              <a:rPr sz="2200" dirty="0">
                <a:solidFill>
                  <a:srgbClr val="1F487C"/>
                </a:solidFill>
                <a:latin typeface="Arial"/>
                <a:cs typeface="Arial"/>
              </a:rPr>
              <a:t>full</a:t>
            </a:r>
            <a:r>
              <a:rPr sz="2200" spc="-10" dirty="0">
                <a:solidFill>
                  <a:srgbClr val="1F487C"/>
                </a:solidFill>
                <a:latin typeface="Arial"/>
                <a:cs typeface="Arial"/>
              </a:rPr>
              <a:t> </a:t>
            </a:r>
            <a:r>
              <a:rPr sz="2200" dirty="0">
                <a:solidFill>
                  <a:srgbClr val="1F487C"/>
                </a:solidFill>
                <a:latin typeface="Arial"/>
                <a:cs typeface="Arial"/>
              </a:rPr>
              <a:t>time</a:t>
            </a:r>
            <a:r>
              <a:rPr sz="2200" spc="-5" dirty="0">
                <a:solidFill>
                  <a:srgbClr val="1F487C"/>
                </a:solidFill>
                <a:latin typeface="Arial"/>
                <a:cs typeface="Arial"/>
              </a:rPr>
              <a:t> </a:t>
            </a:r>
            <a:r>
              <a:rPr sz="2200" dirty="0">
                <a:solidFill>
                  <a:srgbClr val="1F487C"/>
                </a:solidFill>
                <a:latin typeface="Arial"/>
                <a:cs typeface="Arial"/>
              </a:rPr>
              <a:t>or</a:t>
            </a:r>
            <a:r>
              <a:rPr sz="2200" spc="-5" dirty="0">
                <a:solidFill>
                  <a:srgbClr val="1F487C"/>
                </a:solidFill>
                <a:latin typeface="Arial"/>
                <a:cs typeface="Arial"/>
              </a:rPr>
              <a:t> </a:t>
            </a:r>
            <a:r>
              <a:rPr sz="2200" dirty="0">
                <a:solidFill>
                  <a:srgbClr val="1F487C"/>
                </a:solidFill>
                <a:latin typeface="Arial"/>
                <a:cs typeface="Arial"/>
              </a:rPr>
              <a:t>part</a:t>
            </a:r>
            <a:r>
              <a:rPr sz="2200" spc="-5" dirty="0">
                <a:solidFill>
                  <a:srgbClr val="1F487C"/>
                </a:solidFill>
                <a:latin typeface="Arial"/>
                <a:cs typeface="Arial"/>
              </a:rPr>
              <a:t> </a:t>
            </a:r>
            <a:r>
              <a:rPr sz="2200" dirty="0">
                <a:solidFill>
                  <a:srgbClr val="1F487C"/>
                </a:solidFill>
                <a:latin typeface="Arial"/>
                <a:cs typeface="Arial"/>
              </a:rPr>
              <a:t>time</a:t>
            </a:r>
            <a:r>
              <a:rPr sz="2200" spc="-5" dirty="0">
                <a:solidFill>
                  <a:srgbClr val="1F487C"/>
                </a:solidFill>
                <a:latin typeface="Arial"/>
                <a:cs typeface="Arial"/>
              </a:rPr>
              <a:t> </a:t>
            </a:r>
            <a:r>
              <a:rPr sz="2200" spc="-10" dirty="0">
                <a:solidFill>
                  <a:srgbClr val="1F487C"/>
                </a:solidFill>
                <a:latin typeface="Arial"/>
                <a:cs typeface="Arial"/>
              </a:rPr>
              <a:t>service.</a:t>
            </a:r>
            <a:endParaRPr sz="2200">
              <a:latin typeface="Arial"/>
              <a:cs typeface="Arial"/>
            </a:endParaRPr>
          </a:p>
          <a:p>
            <a:pPr marL="355600" marR="179705" indent="-342900">
              <a:lnSpc>
                <a:spcPts val="2110"/>
              </a:lnSpc>
              <a:spcBef>
                <a:spcPts val="530"/>
              </a:spcBef>
              <a:buChar char="•"/>
              <a:tabLst>
                <a:tab pos="355600" algn="l"/>
              </a:tabLst>
            </a:pPr>
            <a:r>
              <a:rPr sz="2200" spc="-35" dirty="0">
                <a:solidFill>
                  <a:srgbClr val="1F487C"/>
                </a:solidFill>
                <a:latin typeface="Arial"/>
                <a:cs typeface="Arial"/>
              </a:rPr>
              <a:t>You</a:t>
            </a:r>
            <a:r>
              <a:rPr sz="2200" spc="-25" dirty="0">
                <a:solidFill>
                  <a:srgbClr val="1F487C"/>
                </a:solidFill>
                <a:latin typeface="Arial"/>
                <a:cs typeface="Arial"/>
              </a:rPr>
              <a:t> </a:t>
            </a:r>
            <a:r>
              <a:rPr sz="2200" dirty="0">
                <a:solidFill>
                  <a:srgbClr val="1F487C"/>
                </a:solidFill>
                <a:latin typeface="Arial"/>
                <a:cs typeface="Arial"/>
              </a:rPr>
              <a:t>are</a:t>
            </a:r>
            <a:r>
              <a:rPr sz="2200" spc="-20" dirty="0">
                <a:solidFill>
                  <a:srgbClr val="1F487C"/>
                </a:solidFill>
                <a:latin typeface="Arial"/>
                <a:cs typeface="Arial"/>
              </a:rPr>
              <a:t> </a:t>
            </a:r>
            <a:r>
              <a:rPr sz="2200" dirty="0">
                <a:solidFill>
                  <a:srgbClr val="1F487C"/>
                </a:solidFill>
                <a:latin typeface="Arial"/>
                <a:cs typeface="Arial"/>
              </a:rPr>
              <a:t>eligible</a:t>
            </a:r>
            <a:r>
              <a:rPr sz="2200" spc="-30" dirty="0">
                <a:solidFill>
                  <a:srgbClr val="1F487C"/>
                </a:solidFill>
                <a:latin typeface="Arial"/>
                <a:cs typeface="Arial"/>
              </a:rPr>
              <a:t> </a:t>
            </a:r>
            <a:r>
              <a:rPr sz="2200" dirty="0">
                <a:solidFill>
                  <a:srgbClr val="1F487C"/>
                </a:solidFill>
                <a:latin typeface="Arial"/>
                <a:cs typeface="Arial"/>
              </a:rPr>
              <a:t>to</a:t>
            </a:r>
            <a:r>
              <a:rPr sz="2200" spc="-20" dirty="0">
                <a:solidFill>
                  <a:srgbClr val="1F487C"/>
                </a:solidFill>
                <a:latin typeface="Arial"/>
                <a:cs typeface="Arial"/>
              </a:rPr>
              <a:t> </a:t>
            </a:r>
            <a:r>
              <a:rPr sz="2200" dirty="0">
                <a:solidFill>
                  <a:srgbClr val="1F487C"/>
                </a:solidFill>
                <a:latin typeface="Arial"/>
                <a:cs typeface="Arial"/>
              </a:rPr>
              <a:t>retire</a:t>
            </a:r>
            <a:r>
              <a:rPr sz="2200" spc="-15" dirty="0">
                <a:solidFill>
                  <a:srgbClr val="1F487C"/>
                </a:solidFill>
                <a:latin typeface="Arial"/>
                <a:cs typeface="Arial"/>
              </a:rPr>
              <a:t> </a:t>
            </a:r>
            <a:r>
              <a:rPr sz="2200" dirty="0">
                <a:solidFill>
                  <a:srgbClr val="1F487C"/>
                </a:solidFill>
                <a:latin typeface="Arial"/>
                <a:cs typeface="Arial"/>
              </a:rPr>
              <a:t>with</a:t>
            </a:r>
            <a:r>
              <a:rPr sz="2200" spc="-25" dirty="0">
                <a:solidFill>
                  <a:srgbClr val="1F487C"/>
                </a:solidFill>
                <a:latin typeface="Arial"/>
                <a:cs typeface="Arial"/>
              </a:rPr>
              <a:t> </a:t>
            </a:r>
            <a:r>
              <a:rPr sz="2200" dirty="0">
                <a:solidFill>
                  <a:srgbClr val="1F487C"/>
                </a:solidFill>
                <a:latin typeface="Arial"/>
                <a:cs typeface="Arial"/>
              </a:rPr>
              <a:t>a</a:t>
            </a:r>
            <a:r>
              <a:rPr sz="2200" spc="-20" dirty="0">
                <a:solidFill>
                  <a:srgbClr val="1F487C"/>
                </a:solidFill>
                <a:latin typeface="Arial"/>
                <a:cs typeface="Arial"/>
              </a:rPr>
              <a:t> </a:t>
            </a:r>
            <a:r>
              <a:rPr sz="2200" dirty="0">
                <a:solidFill>
                  <a:srgbClr val="1F487C"/>
                </a:solidFill>
                <a:latin typeface="Arial"/>
                <a:cs typeface="Arial"/>
              </a:rPr>
              <a:t>normal</a:t>
            </a:r>
            <a:r>
              <a:rPr sz="2200" spc="-20" dirty="0">
                <a:solidFill>
                  <a:srgbClr val="1F487C"/>
                </a:solidFill>
                <a:latin typeface="Arial"/>
                <a:cs typeface="Arial"/>
              </a:rPr>
              <a:t> </a:t>
            </a:r>
            <a:r>
              <a:rPr sz="2200" dirty="0">
                <a:solidFill>
                  <a:srgbClr val="1F487C"/>
                </a:solidFill>
                <a:latin typeface="Arial"/>
                <a:cs typeface="Arial"/>
              </a:rPr>
              <a:t>retirement</a:t>
            </a:r>
            <a:r>
              <a:rPr sz="2200" spc="-5" dirty="0">
                <a:solidFill>
                  <a:srgbClr val="1F487C"/>
                </a:solidFill>
                <a:latin typeface="Arial"/>
                <a:cs typeface="Arial"/>
              </a:rPr>
              <a:t> </a:t>
            </a:r>
            <a:r>
              <a:rPr sz="2200" dirty="0">
                <a:solidFill>
                  <a:srgbClr val="1F487C"/>
                </a:solidFill>
                <a:latin typeface="Arial"/>
                <a:cs typeface="Arial"/>
              </a:rPr>
              <a:t>benefit</a:t>
            </a:r>
            <a:r>
              <a:rPr sz="2200" spc="-20" dirty="0">
                <a:solidFill>
                  <a:srgbClr val="1F487C"/>
                </a:solidFill>
                <a:latin typeface="Arial"/>
                <a:cs typeface="Arial"/>
              </a:rPr>
              <a:t> </a:t>
            </a:r>
            <a:r>
              <a:rPr sz="2200" spc="-25" dirty="0">
                <a:solidFill>
                  <a:srgbClr val="1F487C"/>
                </a:solidFill>
                <a:latin typeface="Arial"/>
                <a:cs typeface="Arial"/>
              </a:rPr>
              <a:t>on </a:t>
            </a:r>
            <a:r>
              <a:rPr sz="2200" dirty="0">
                <a:solidFill>
                  <a:srgbClr val="1F487C"/>
                </a:solidFill>
                <a:latin typeface="Arial"/>
                <a:cs typeface="Arial"/>
              </a:rPr>
              <a:t>the</a:t>
            </a:r>
            <a:r>
              <a:rPr sz="2200" spc="-5" dirty="0">
                <a:solidFill>
                  <a:srgbClr val="1F487C"/>
                </a:solidFill>
                <a:latin typeface="Arial"/>
                <a:cs typeface="Arial"/>
              </a:rPr>
              <a:t> </a:t>
            </a:r>
            <a:r>
              <a:rPr sz="2200" dirty="0">
                <a:solidFill>
                  <a:srgbClr val="1F487C"/>
                </a:solidFill>
                <a:latin typeface="Arial"/>
                <a:cs typeface="Arial"/>
              </a:rPr>
              <a:t>first</a:t>
            </a:r>
            <a:r>
              <a:rPr sz="2200" spc="-5" dirty="0">
                <a:solidFill>
                  <a:srgbClr val="1F487C"/>
                </a:solidFill>
                <a:latin typeface="Arial"/>
                <a:cs typeface="Arial"/>
              </a:rPr>
              <a:t> </a:t>
            </a:r>
            <a:r>
              <a:rPr sz="2200" dirty="0">
                <a:solidFill>
                  <a:srgbClr val="1F487C"/>
                </a:solidFill>
                <a:latin typeface="Arial"/>
                <a:cs typeface="Arial"/>
              </a:rPr>
              <a:t>of</a:t>
            </a:r>
            <a:r>
              <a:rPr sz="2200" spc="-5" dirty="0">
                <a:solidFill>
                  <a:srgbClr val="1F487C"/>
                </a:solidFill>
                <a:latin typeface="Arial"/>
                <a:cs typeface="Arial"/>
              </a:rPr>
              <a:t> </a:t>
            </a:r>
            <a:r>
              <a:rPr sz="2200" dirty="0">
                <a:solidFill>
                  <a:srgbClr val="1F487C"/>
                </a:solidFill>
                <a:latin typeface="Arial"/>
                <a:cs typeface="Arial"/>
              </a:rPr>
              <a:t>the</a:t>
            </a:r>
            <a:r>
              <a:rPr sz="2200" spc="-5" dirty="0">
                <a:solidFill>
                  <a:srgbClr val="1F487C"/>
                </a:solidFill>
                <a:latin typeface="Arial"/>
                <a:cs typeface="Arial"/>
              </a:rPr>
              <a:t> </a:t>
            </a:r>
            <a:r>
              <a:rPr sz="2200" dirty="0">
                <a:solidFill>
                  <a:srgbClr val="1F487C"/>
                </a:solidFill>
                <a:latin typeface="Arial"/>
                <a:cs typeface="Arial"/>
              </a:rPr>
              <a:t>month</a:t>
            </a:r>
            <a:r>
              <a:rPr sz="2200" spc="-5" dirty="0">
                <a:solidFill>
                  <a:srgbClr val="1F487C"/>
                </a:solidFill>
                <a:latin typeface="Arial"/>
                <a:cs typeface="Arial"/>
              </a:rPr>
              <a:t> </a:t>
            </a:r>
            <a:r>
              <a:rPr sz="2200" dirty="0">
                <a:solidFill>
                  <a:srgbClr val="1F487C"/>
                </a:solidFill>
                <a:latin typeface="Arial"/>
                <a:cs typeface="Arial"/>
              </a:rPr>
              <a:t>that</a:t>
            </a:r>
            <a:r>
              <a:rPr sz="2200" spc="5" dirty="0">
                <a:solidFill>
                  <a:srgbClr val="1F487C"/>
                </a:solidFill>
                <a:latin typeface="Arial"/>
                <a:cs typeface="Arial"/>
              </a:rPr>
              <a:t> </a:t>
            </a:r>
            <a:r>
              <a:rPr sz="2200" dirty="0">
                <a:solidFill>
                  <a:srgbClr val="1F487C"/>
                </a:solidFill>
                <a:latin typeface="Arial"/>
                <a:cs typeface="Arial"/>
              </a:rPr>
              <a:t>falls</a:t>
            </a:r>
            <a:r>
              <a:rPr sz="2200" spc="-15" dirty="0">
                <a:solidFill>
                  <a:srgbClr val="1F487C"/>
                </a:solidFill>
                <a:latin typeface="Arial"/>
                <a:cs typeface="Arial"/>
              </a:rPr>
              <a:t> </a:t>
            </a:r>
            <a:r>
              <a:rPr sz="2200" dirty="0">
                <a:solidFill>
                  <a:srgbClr val="1F487C"/>
                </a:solidFill>
                <a:latin typeface="Arial"/>
                <a:cs typeface="Arial"/>
              </a:rPr>
              <a:t>on</a:t>
            </a:r>
            <a:r>
              <a:rPr sz="2200" spc="-5" dirty="0">
                <a:solidFill>
                  <a:srgbClr val="1F487C"/>
                </a:solidFill>
                <a:latin typeface="Arial"/>
                <a:cs typeface="Arial"/>
              </a:rPr>
              <a:t> </a:t>
            </a:r>
            <a:r>
              <a:rPr sz="2200" dirty="0">
                <a:solidFill>
                  <a:srgbClr val="1F487C"/>
                </a:solidFill>
                <a:latin typeface="Arial"/>
                <a:cs typeface="Arial"/>
              </a:rPr>
              <a:t>or</a:t>
            </a:r>
            <a:r>
              <a:rPr sz="2200" spc="-5" dirty="0">
                <a:solidFill>
                  <a:srgbClr val="1F487C"/>
                </a:solidFill>
                <a:latin typeface="Arial"/>
                <a:cs typeface="Arial"/>
              </a:rPr>
              <a:t> </a:t>
            </a:r>
            <a:r>
              <a:rPr sz="2200" dirty="0">
                <a:solidFill>
                  <a:srgbClr val="1F487C"/>
                </a:solidFill>
                <a:latin typeface="Arial"/>
                <a:cs typeface="Arial"/>
              </a:rPr>
              <a:t>after</a:t>
            </a:r>
            <a:r>
              <a:rPr sz="2200" spc="5" dirty="0">
                <a:solidFill>
                  <a:srgbClr val="1F487C"/>
                </a:solidFill>
                <a:latin typeface="Arial"/>
                <a:cs typeface="Arial"/>
              </a:rPr>
              <a:t> </a:t>
            </a:r>
            <a:r>
              <a:rPr sz="2200" dirty="0">
                <a:solidFill>
                  <a:srgbClr val="1F487C"/>
                </a:solidFill>
                <a:latin typeface="Arial"/>
                <a:cs typeface="Arial"/>
              </a:rPr>
              <a:t>your 62nd</a:t>
            </a:r>
            <a:r>
              <a:rPr sz="2200" spc="-5" dirty="0">
                <a:solidFill>
                  <a:srgbClr val="1F487C"/>
                </a:solidFill>
                <a:latin typeface="Arial"/>
                <a:cs typeface="Arial"/>
              </a:rPr>
              <a:t> </a:t>
            </a:r>
            <a:r>
              <a:rPr sz="2200" spc="-10" dirty="0">
                <a:solidFill>
                  <a:srgbClr val="1F487C"/>
                </a:solidFill>
                <a:latin typeface="Arial"/>
                <a:cs typeface="Arial"/>
              </a:rPr>
              <a:t>birthday, </a:t>
            </a:r>
            <a:r>
              <a:rPr sz="2200" dirty="0">
                <a:solidFill>
                  <a:srgbClr val="1F487C"/>
                </a:solidFill>
                <a:latin typeface="Arial"/>
                <a:cs typeface="Arial"/>
              </a:rPr>
              <a:t>or</a:t>
            </a:r>
            <a:r>
              <a:rPr sz="2200" spc="-5" dirty="0">
                <a:solidFill>
                  <a:srgbClr val="1F487C"/>
                </a:solidFill>
                <a:latin typeface="Arial"/>
                <a:cs typeface="Arial"/>
              </a:rPr>
              <a:t> </a:t>
            </a:r>
            <a:r>
              <a:rPr sz="2200" dirty="0">
                <a:solidFill>
                  <a:srgbClr val="1F487C"/>
                </a:solidFill>
                <a:latin typeface="Arial"/>
                <a:cs typeface="Arial"/>
              </a:rPr>
              <a:t>with</a:t>
            </a:r>
            <a:r>
              <a:rPr sz="2200" spc="-15" dirty="0">
                <a:solidFill>
                  <a:srgbClr val="1F487C"/>
                </a:solidFill>
                <a:latin typeface="Arial"/>
                <a:cs typeface="Arial"/>
              </a:rPr>
              <a:t> </a:t>
            </a:r>
            <a:r>
              <a:rPr sz="2200" dirty="0">
                <a:solidFill>
                  <a:srgbClr val="1F487C"/>
                </a:solidFill>
                <a:latin typeface="Arial"/>
                <a:cs typeface="Arial"/>
              </a:rPr>
              <a:t>the</a:t>
            </a:r>
            <a:r>
              <a:rPr sz="2200" spc="-5" dirty="0">
                <a:solidFill>
                  <a:srgbClr val="1F487C"/>
                </a:solidFill>
                <a:latin typeface="Arial"/>
                <a:cs typeface="Arial"/>
              </a:rPr>
              <a:t> </a:t>
            </a:r>
            <a:r>
              <a:rPr sz="2200" dirty="0">
                <a:solidFill>
                  <a:srgbClr val="1F487C"/>
                </a:solidFill>
                <a:latin typeface="Arial"/>
                <a:cs typeface="Arial"/>
              </a:rPr>
              <a:t>completion</a:t>
            </a:r>
            <a:r>
              <a:rPr sz="2200" spc="-15" dirty="0">
                <a:solidFill>
                  <a:srgbClr val="1F487C"/>
                </a:solidFill>
                <a:latin typeface="Arial"/>
                <a:cs typeface="Arial"/>
              </a:rPr>
              <a:t> </a:t>
            </a:r>
            <a:r>
              <a:rPr sz="2200" dirty="0">
                <a:solidFill>
                  <a:srgbClr val="1F487C"/>
                </a:solidFill>
                <a:latin typeface="Arial"/>
                <a:cs typeface="Arial"/>
              </a:rPr>
              <a:t>of</a:t>
            </a:r>
            <a:r>
              <a:rPr sz="2200" spc="-5" dirty="0">
                <a:solidFill>
                  <a:srgbClr val="1F487C"/>
                </a:solidFill>
                <a:latin typeface="Arial"/>
                <a:cs typeface="Arial"/>
              </a:rPr>
              <a:t> </a:t>
            </a:r>
            <a:r>
              <a:rPr sz="2200" dirty="0">
                <a:solidFill>
                  <a:srgbClr val="1F487C"/>
                </a:solidFill>
                <a:latin typeface="Arial"/>
                <a:cs typeface="Arial"/>
              </a:rPr>
              <a:t>5</a:t>
            </a:r>
            <a:r>
              <a:rPr sz="2200" spc="-5" dirty="0">
                <a:solidFill>
                  <a:srgbClr val="1F487C"/>
                </a:solidFill>
                <a:latin typeface="Arial"/>
                <a:cs typeface="Arial"/>
              </a:rPr>
              <a:t> </a:t>
            </a:r>
            <a:r>
              <a:rPr sz="2200" dirty="0">
                <a:solidFill>
                  <a:srgbClr val="1F487C"/>
                </a:solidFill>
                <a:latin typeface="Arial"/>
                <a:cs typeface="Arial"/>
              </a:rPr>
              <a:t>years</a:t>
            </a:r>
            <a:r>
              <a:rPr sz="2200" spc="-5" dirty="0">
                <a:solidFill>
                  <a:srgbClr val="1F487C"/>
                </a:solidFill>
                <a:latin typeface="Arial"/>
                <a:cs typeface="Arial"/>
              </a:rPr>
              <a:t> </a:t>
            </a:r>
            <a:r>
              <a:rPr sz="2200" dirty="0">
                <a:solidFill>
                  <a:srgbClr val="1F487C"/>
                </a:solidFill>
                <a:latin typeface="Arial"/>
                <a:cs typeface="Arial"/>
              </a:rPr>
              <a:t>of</a:t>
            </a:r>
            <a:r>
              <a:rPr sz="2200" spc="-5" dirty="0">
                <a:solidFill>
                  <a:srgbClr val="1F487C"/>
                </a:solidFill>
                <a:latin typeface="Arial"/>
                <a:cs typeface="Arial"/>
              </a:rPr>
              <a:t> </a:t>
            </a:r>
            <a:r>
              <a:rPr sz="2200" dirty="0">
                <a:solidFill>
                  <a:srgbClr val="1F487C"/>
                </a:solidFill>
                <a:latin typeface="Arial"/>
                <a:cs typeface="Arial"/>
              </a:rPr>
              <a:t>continuous </a:t>
            </a:r>
            <a:r>
              <a:rPr sz="2200" spc="-10" dirty="0">
                <a:solidFill>
                  <a:srgbClr val="1F487C"/>
                </a:solidFill>
                <a:latin typeface="Arial"/>
                <a:cs typeface="Arial"/>
              </a:rPr>
              <a:t>service, </a:t>
            </a:r>
            <a:r>
              <a:rPr sz="2200" dirty="0">
                <a:solidFill>
                  <a:srgbClr val="1F487C"/>
                </a:solidFill>
                <a:latin typeface="Arial"/>
                <a:cs typeface="Arial"/>
              </a:rPr>
              <a:t>whichever</a:t>
            </a:r>
            <a:r>
              <a:rPr sz="2200" spc="-10" dirty="0">
                <a:solidFill>
                  <a:srgbClr val="1F487C"/>
                </a:solidFill>
                <a:latin typeface="Arial"/>
                <a:cs typeface="Arial"/>
              </a:rPr>
              <a:t> </a:t>
            </a:r>
            <a:r>
              <a:rPr sz="2200" dirty="0">
                <a:solidFill>
                  <a:srgbClr val="1F487C"/>
                </a:solidFill>
                <a:latin typeface="Arial"/>
                <a:cs typeface="Arial"/>
              </a:rPr>
              <a:t>is</a:t>
            </a:r>
            <a:r>
              <a:rPr sz="2200" spc="5" dirty="0">
                <a:solidFill>
                  <a:srgbClr val="1F487C"/>
                </a:solidFill>
                <a:latin typeface="Arial"/>
                <a:cs typeface="Arial"/>
              </a:rPr>
              <a:t> </a:t>
            </a:r>
            <a:r>
              <a:rPr sz="2200" spc="-10" dirty="0">
                <a:solidFill>
                  <a:srgbClr val="1F487C"/>
                </a:solidFill>
                <a:latin typeface="Arial"/>
                <a:cs typeface="Arial"/>
              </a:rPr>
              <a:t>later.</a:t>
            </a:r>
            <a:endParaRPr sz="2200">
              <a:latin typeface="Arial"/>
              <a:cs typeface="Arial"/>
            </a:endParaRPr>
          </a:p>
          <a:p>
            <a:pPr marL="354965" indent="-342265">
              <a:lnSpc>
                <a:spcPct val="100000"/>
              </a:lnSpc>
              <a:spcBef>
                <a:spcPts val="25"/>
              </a:spcBef>
              <a:buChar char="•"/>
              <a:tabLst>
                <a:tab pos="354965" algn="l"/>
              </a:tabLst>
            </a:pPr>
            <a:r>
              <a:rPr sz="2200" spc="-35" dirty="0">
                <a:solidFill>
                  <a:srgbClr val="1F487C"/>
                </a:solidFill>
                <a:latin typeface="Arial"/>
                <a:cs typeface="Arial"/>
              </a:rPr>
              <a:t>You</a:t>
            </a:r>
            <a:r>
              <a:rPr sz="2200" spc="-30" dirty="0">
                <a:solidFill>
                  <a:srgbClr val="1F487C"/>
                </a:solidFill>
                <a:latin typeface="Arial"/>
                <a:cs typeface="Arial"/>
              </a:rPr>
              <a:t> </a:t>
            </a:r>
            <a:r>
              <a:rPr sz="2200" dirty="0">
                <a:solidFill>
                  <a:srgbClr val="1F487C"/>
                </a:solidFill>
                <a:latin typeface="Arial"/>
                <a:cs typeface="Arial"/>
              </a:rPr>
              <a:t>may</a:t>
            </a:r>
            <a:r>
              <a:rPr sz="2200" spc="-20" dirty="0">
                <a:solidFill>
                  <a:srgbClr val="1F487C"/>
                </a:solidFill>
                <a:latin typeface="Arial"/>
                <a:cs typeface="Arial"/>
              </a:rPr>
              <a:t> </a:t>
            </a:r>
            <a:r>
              <a:rPr sz="2200" dirty="0">
                <a:solidFill>
                  <a:srgbClr val="1F487C"/>
                </a:solidFill>
                <a:latin typeface="Arial"/>
                <a:cs typeface="Arial"/>
              </a:rPr>
              <a:t>elect</a:t>
            </a:r>
            <a:r>
              <a:rPr sz="2200" spc="-15" dirty="0">
                <a:solidFill>
                  <a:srgbClr val="1F487C"/>
                </a:solidFill>
                <a:latin typeface="Arial"/>
                <a:cs typeface="Arial"/>
              </a:rPr>
              <a:t> </a:t>
            </a:r>
            <a:r>
              <a:rPr sz="2200" dirty="0">
                <a:solidFill>
                  <a:srgbClr val="1F487C"/>
                </a:solidFill>
                <a:latin typeface="Arial"/>
                <a:cs typeface="Arial"/>
              </a:rPr>
              <a:t>to</a:t>
            </a:r>
            <a:r>
              <a:rPr sz="2200" spc="-20" dirty="0">
                <a:solidFill>
                  <a:srgbClr val="1F487C"/>
                </a:solidFill>
                <a:latin typeface="Arial"/>
                <a:cs typeface="Arial"/>
              </a:rPr>
              <a:t> </a:t>
            </a:r>
            <a:r>
              <a:rPr sz="2200" dirty="0">
                <a:solidFill>
                  <a:srgbClr val="1F487C"/>
                </a:solidFill>
                <a:latin typeface="Arial"/>
                <a:cs typeface="Arial"/>
              </a:rPr>
              <a:t>retire</a:t>
            </a:r>
            <a:r>
              <a:rPr sz="2200" spc="-10" dirty="0">
                <a:solidFill>
                  <a:srgbClr val="1F487C"/>
                </a:solidFill>
                <a:latin typeface="Arial"/>
                <a:cs typeface="Arial"/>
              </a:rPr>
              <a:t> </a:t>
            </a:r>
            <a:r>
              <a:rPr sz="2200" dirty="0">
                <a:solidFill>
                  <a:srgbClr val="1F487C"/>
                </a:solidFill>
                <a:latin typeface="Arial"/>
                <a:cs typeface="Arial"/>
              </a:rPr>
              <a:t>later</a:t>
            </a:r>
            <a:r>
              <a:rPr sz="2200" spc="-15" dirty="0">
                <a:solidFill>
                  <a:srgbClr val="1F487C"/>
                </a:solidFill>
                <a:latin typeface="Arial"/>
                <a:cs typeface="Arial"/>
              </a:rPr>
              <a:t> </a:t>
            </a:r>
            <a:r>
              <a:rPr sz="2200" dirty="0">
                <a:solidFill>
                  <a:srgbClr val="1F487C"/>
                </a:solidFill>
                <a:latin typeface="Arial"/>
                <a:cs typeface="Arial"/>
              </a:rPr>
              <a:t>than</a:t>
            </a:r>
            <a:r>
              <a:rPr sz="2200" spc="-20" dirty="0">
                <a:solidFill>
                  <a:srgbClr val="1F487C"/>
                </a:solidFill>
                <a:latin typeface="Arial"/>
                <a:cs typeface="Arial"/>
              </a:rPr>
              <a:t> </a:t>
            </a:r>
            <a:r>
              <a:rPr sz="2200" dirty="0">
                <a:solidFill>
                  <a:srgbClr val="1F487C"/>
                </a:solidFill>
                <a:latin typeface="Arial"/>
                <a:cs typeface="Arial"/>
              </a:rPr>
              <a:t>your</a:t>
            </a:r>
            <a:r>
              <a:rPr sz="2200" spc="-15" dirty="0">
                <a:solidFill>
                  <a:srgbClr val="1F487C"/>
                </a:solidFill>
                <a:latin typeface="Arial"/>
                <a:cs typeface="Arial"/>
              </a:rPr>
              <a:t> </a:t>
            </a:r>
            <a:r>
              <a:rPr sz="2200" dirty="0">
                <a:solidFill>
                  <a:srgbClr val="1F487C"/>
                </a:solidFill>
                <a:latin typeface="Arial"/>
                <a:cs typeface="Arial"/>
              </a:rPr>
              <a:t>normal</a:t>
            </a:r>
            <a:r>
              <a:rPr sz="2200" spc="-20" dirty="0">
                <a:solidFill>
                  <a:srgbClr val="1F487C"/>
                </a:solidFill>
                <a:latin typeface="Arial"/>
                <a:cs typeface="Arial"/>
              </a:rPr>
              <a:t> </a:t>
            </a:r>
            <a:r>
              <a:rPr sz="2200" dirty="0">
                <a:solidFill>
                  <a:srgbClr val="1F487C"/>
                </a:solidFill>
                <a:latin typeface="Arial"/>
                <a:cs typeface="Arial"/>
              </a:rPr>
              <a:t>retirement </a:t>
            </a:r>
            <a:r>
              <a:rPr sz="2200" spc="-10" dirty="0">
                <a:solidFill>
                  <a:srgbClr val="1F487C"/>
                </a:solidFill>
                <a:latin typeface="Arial"/>
                <a:cs typeface="Arial"/>
              </a:rPr>
              <a:t>date.</a:t>
            </a:r>
            <a:endParaRPr sz="2200">
              <a:latin typeface="Arial"/>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84150" rIns="0" bIns="0" rtlCol="0">
            <a:spAutoFit/>
          </a:bodyPr>
          <a:lstStyle/>
          <a:p>
            <a:pPr marL="2509520">
              <a:lnSpc>
                <a:spcPct val="100000"/>
              </a:lnSpc>
              <a:spcBef>
                <a:spcPts val="100"/>
              </a:spcBef>
            </a:pPr>
            <a:r>
              <a:rPr sz="2500" dirty="0"/>
              <a:t>NEXCOM</a:t>
            </a:r>
            <a:r>
              <a:rPr sz="2500" spc="-30" dirty="0"/>
              <a:t> </a:t>
            </a:r>
            <a:r>
              <a:rPr sz="2500" dirty="0"/>
              <a:t>Early</a:t>
            </a:r>
            <a:r>
              <a:rPr sz="2500" spc="-20" dirty="0"/>
              <a:t> </a:t>
            </a:r>
            <a:r>
              <a:rPr sz="2500" spc="-10" dirty="0"/>
              <a:t>Retirement</a:t>
            </a:r>
            <a:endParaRPr sz="2500"/>
          </a:p>
        </p:txBody>
      </p:sp>
      <p:sp>
        <p:nvSpPr>
          <p:cNvPr id="3" name="object 3"/>
          <p:cNvSpPr txBox="1"/>
          <p:nvPr/>
        </p:nvSpPr>
        <p:spPr>
          <a:xfrm>
            <a:off x="535940" y="1032763"/>
            <a:ext cx="8035925" cy="4653280"/>
          </a:xfrm>
          <a:prstGeom prst="rect">
            <a:avLst/>
          </a:prstGeom>
        </p:spPr>
        <p:txBody>
          <a:bodyPr vert="horz" wrap="square" lIns="0" tIns="77470" rIns="0" bIns="0" rtlCol="0">
            <a:spAutoFit/>
          </a:bodyPr>
          <a:lstStyle/>
          <a:p>
            <a:pPr marL="355600" marR="191770" indent="-342900">
              <a:lnSpc>
                <a:spcPts val="2110"/>
              </a:lnSpc>
              <a:spcBef>
                <a:spcPts val="610"/>
              </a:spcBef>
              <a:buChar char="•"/>
              <a:tabLst>
                <a:tab pos="355600" algn="l"/>
              </a:tabLst>
            </a:pPr>
            <a:r>
              <a:rPr sz="2200" spc="-40" dirty="0">
                <a:solidFill>
                  <a:srgbClr val="1F487C"/>
                </a:solidFill>
                <a:latin typeface="Arial"/>
                <a:cs typeface="Arial"/>
              </a:rPr>
              <a:t>You</a:t>
            </a:r>
            <a:r>
              <a:rPr sz="2200" spc="-20" dirty="0">
                <a:solidFill>
                  <a:srgbClr val="1F487C"/>
                </a:solidFill>
                <a:latin typeface="Arial"/>
                <a:cs typeface="Arial"/>
              </a:rPr>
              <a:t> </a:t>
            </a:r>
            <a:r>
              <a:rPr sz="2200" dirty="0">
                <a:solidFill>
                  <a:srgbClr val="1F487C"/>
                </a:solidFill>
                <a:latin typeface="Arial"/>
                <a:cs typeface="Arial"/>
              </a:rPr>
              <a:t>may</a:t>
            </a:r>
            <a:r>
              <a:rPr sz="2200" spc="-15" dirty="0">
                <a:solidFill>
                  <a:srgbClr val="1F487C"/>
                </a:solidFill>
                <a:latin typeface="Arial"/>
                <a:cs typeface="Arial"/>
              </a:rPr>
              <a:t> </a:t>
            </a:r>
            <a:r>
              <a:rPr sz="2200" dirty="0">
                <a:solidFill>
                  <a:srgbClr val="1F487C"/>
                </a:solidFill>
                <a:latin typeface="Arial"/>
                <a:cs typeface="Arial"/>
              </a:rPr>
              <a:t>retire</a:t>
            </a:r>
            <a:r>
              <a:rPr sz="2200" spc="-10" dirty="0">
                <a:solidFill>
                  <a:srgbClr val="1F487C"/>
                </a:solidFill>
                <a:latin typeface="Arial"/>
                <a:cs typeface="Arial"/>
              </a:rPr>
              <a:t> </a:t>
            </a:r>
            <a:r>
              <a:rPr sz="2200" dirty="0">
                <a:solidFill>
                  <a:srgbClr val="1F487C"/>
                </a:solidFill>
                <a:latin typeface="Arial"/>
                <a:cs typeface="Arial"/>
              </a:rPr>
              <a:t>early</a:t>
            </a:r>
            <a:r>
              <a:rPr sz="2200" spc="-15" dirty="0">
                <a:solidFill>
                  <a:srgbClr val="1F487C"/>
                </a:solidFill>
                <a:latin typeface="Arial"/>
                <a:cs typeface="Arial"/>
              </a:rPr>
              <a:t> </a:t>
            </a:r>
            <a:r>
              <a:rPr sz="2200" dirty="0">
                <a:solidFill>
                  <a:srgbClr val="1F487C"/>
                </a:solidFill>
                <a:latin typeface="Arial"/>
                <a:cs typeface="Arial"/>
              </a:rPr>
              <a:t>with</a:t>
            </a:r>
            <a:r>
              <a:rPr sz="2200" spc="-15" dirty="0">
                <a:solidFill>
                  <a:srgbClr val="1F487C"/>
                </a:solidFill>
                <a:latin typeface="Arial"/>
                <a:cs typeface="Arial"/>
              </a:rPr>
              <a:t> </a:t>
            </a:r>
            <a:r>
              <a:rPr sz="2200" dirty="0">
                <a:solidFill>
                  <a:srgbClr val="FF3300"/>
                </a:solidFill>
                <a:latin typeface="Arial"/>
                <a:cs typeface="Arial"/>
              </a:rPr>
              <a:t>full</a:t>
            </a:r>
            <a:r>
              <a:rPr sz="2200" spc="-15" dirty="0">
                <a:solidFill>
                  <a:srgbClr val="FF3300"/>
                </a:solidFill>
                <a:latin typeface="Arial"/>
                <a:cs typeface="Arial"/>
              </a:rPr>
              <a:t> </a:t>
            </a:r>
            <a:r>
              <a:rPr sz="2200" dirty="0">
                <a:solidFill>
                  <a:srgbClr val="1F487C"/>
                </a:solidFill>
                <a:latin typeface="Arial"/>
                <a:cs typeface="Arial"/>
              </a:rPr>
              <a:t>retirement</a:t>
            </a:r>
            <a:r>
              <a:rPr sz="2200" spc="-10" dirty="0">
                <a:solidFill>
                  <a:srgbClr val="1F487C"/>
                </a:solidFill>
                <a:latin typeface="Arial"/>
                <a:cs typeface="Arial"/>
              </a:rPr>
              <a:t> </a:t>
            </a:r>
            <a:r>
              <a:rPr sz="2200" dirty="0">
                <a:solidFill>
                  <a:srgbClr val="1F487C"/>
                </a:solidFill>
                <a:latin typeface="Arial"/>
                <a:cs typeface="Arial"/>
              </a:rPr>
              <a:t>benefits</a:t>
            </a:r>
            <a:r>
              <a:rPr sz="2200" spc="-10" dirty="0">
                <a:solidFill>
                  <a:srgbClr val="1F487C"/>
                </a:solidFill>
                <a:latin typeface="Arial"/>
                <a:cs typeface="Arial"/>
              </a:rPr>
              <a:t> </a:t>
            </a:r>
            <a:r>
              <a:rPr sz="2200" dirty="0">
                <a:solidFill>
                  <a:srgbClr val="1F487C"/>
                </a:solidFill>
                <a:latin typeface="Arial"/>
                <a:cs typeface="Arial"/>
              </a:rPr>
              <a:t>if</a:t>
            </a:r>
            <a:r>
              <a:rPr sz="2200" spc="-15" dirty="0">
                <a:solidFill>
                  <a:srgbClr val="1F487C"/>
                </a:solidFill>
                <a:latin typeface="Arial"/>
                <a:cs typeface="Arial"/>
              </a:rPr>
              <a:t> </a:t>
            </a:r>
            <a:r>
              <a:rPr sz="2200" dirty="0">
                <a:solidFill>
                  <a:srgbClr val="1F487C"/>
                </a:solidFill>
                <a:latin typeface="Arial"/>
                <a:cs typeface="Arial"/>
              </a:rPr>
              <a:t>you</a:t>
            </a:r>
            <a:r>
              <a:rPr sz="2200" spc="-15" dirty="0">
                <a:solidFill>
                  <a:srgbClr val="1F487C"/>
                </a:solidFill>
                <a:latin typeface="Arial"/>
                <a:cs typeface="Arial"/>
              </a:rPr>
              <a:t> </a:t>
            </a:r>
            <a:r>
              <a:rPr sz="2200" spc="-20" dirty="0">
                <a:solidFill>
                  <a:srgbClr val="1F487C"/>
                </a:solidFill>
                <a:latin typeface="Arial"/>
                <a:cs typeface="Arial"/>
              </a:rPr>
              <a:t>have </a:t>
            </a:r>
            <a:r>
              <a:rPr sz="2200" dirty="0">
                <a:solidFill>
                  <a:srgbClr val="1F487C"/>
                </a:solidFill>
                <a:latin typeface="Arial"/>
                <a:cs typeface="Arial"/>
              </a:rPr>
              <a:t>reached</a:t>
            </a:r>
            <a:r>
              <a:rPr sz="2200" spc="-15" dirty="0">
                <a:solidFill>
                  <a:srgbClr val="1F487C"/>
                </a:solidFill>
                <a:latin typeface="Arial"/>
                <a:cs typeface="Arial"/>
              </a:rPr>
              <a:t> </a:t>
            </a:r>
            <a:r>
              <a:rPr sz="2200" dirty="0">
                <a:solidFill>
                  <a:srgbClr val="1F487C"/>
                </a:solidFill>
                <a:latin typeface="Arial"/>
                <a:cs typeface="Arial"/>
              </a:rPr>
              <a:t>your</a:t>
            </a:r>
            <a:r>
              <a:rPr sz="2200" spc="-5" dirty="0">
                <a:solidFill>
                  <a:srgbClr val="1F487C"/>
                </a:solidFill>
                <a:latin typeface="Arial"/>
                <a:cs typeface="Arial"/>
              </a:rPr>
              <a:t> </a:t>
            </a:r>
            <a:r>
              <a:rPr sz="2200" dirty="0">
                <a:solidFill>
                  <a:srgbClr val="FF3300"/>
                </a:solidFill>
                <a:latin typeface="Arial"/>
                <a:cs typeface="Arial"/>
              </a:rPr>
              <a:t>55th</a:t>
            </a:r>
            <a:r>
              <a:rPr sz="2200" spc="-5" dirty="0">
                <a:solidFill>
                  <a:srgbClr val="FF3300"/>
                </a:solidFill>
                <a:latin typeface="Arial"/>
                <a:cs typeface="Arial"/>
              </a:rPr>
              <a:t> </a:t>
            </a:r>
            <a:r>
              <a:rPr sz="2200" dirty="0">
                <a:solidFill>
                  <a:srgbClr val="1F487C"/>
                </a:solidFill>
                <a:latin typeface="Arial"/>
                <a:cs typeface="Arial"/>
              </a:rPr>
              <a:t>birthday</a:t>
            </a:r>
            <a:r>
              <a:rPr sz="2200" spc="-10" dirty="0">
                <a:solidFill>
                  <a:srgbClr val="1F487C"/>
                </a:solidFill>
                <a:latin typeface="Arial"/>
                <a:cs typeface="Arial"/>
              </a:rPr>
              <a:t> </a:t>
            </a:r>
            <a:r>
              <a:rPr sz="2200" dirty="0">
                <a:solidFill>
                  <a:srgbClr val="1F487C"/>
                </a:solidFill>
                <a:latin typeface="Arial"/>
                <a:cs typeface="Arial"/>
              </a:rPr>
              <a:t>and</a:t>
            </a:r>
            <a:r>
              <a:rPr sz="2200" spc="-15" dirty="0">
                <a:solidFill>
                  <a:srgbClr val="1F487C"/>
                </a:solidFill>
                <a:latin typeface="Arial"/>
                <a:cs typeface="Arial"/>
              </a:rPr>
              <a:t> </a:t>
            </a:r>
            <a:r>
              <a:rPr sz="2200" dirty="0">
                <a:solidFill>
                  <a:srgbClr val="1F487C"/>
                </a:solidFill>
                <a:latin typeface="Arial"/>
                <a:cs typeface="Arial"/>
              </a:rPr>
              <a:t>have</a:t>
            </a:r>
            <a:r>
              <a:rPr sz="2200" spc="-10" dirty="0">
                <a:solidFill>
                  <a:srgbClr val="1F487C"/>
                </a:solidFill>
                <a:latin typeface="Arial"/>
                <a:cs typeface="Arial"/>
              </a:rPr>
              <a:t> </a:t>
            </a:r>
            <a:r>
              <a:rPr sz="2200" dirty="0">
                <a:solidFill>
                  <a:srgbClr val="1F487C"/>
                </a:solidFill>
                <a:latin typeface="Arial"/>
                <a:cs typeface="Arial"/>
              </a:rPr>
              <a:t>completed</a:t>
            </a:r>
            <a:r>
              <a:rPr sz="2200" spc="-10" dirty="0">
                <a:solidFill>
                  <a:srgbClr val="1F487C"/>
                </a:solidFill>
                <a:latin typeface="Arial"/>
                <a:cs typeface="Arial"/>
              </a:rPr>
              <a:t> </a:t>
            </a:r>
            <a:r>
              <a:rPr sz="2200" dirty="0">
                <a:solidFill>
                  <a:srgbClr val="1F487C"/>
                </a:solidFill>
                <a:latin typeface="Arial"/>
                <a:cs typeface="Arial"/>
              </a:rPr>
              <a:t>at</a:t>
            </a:r>
            <a:r>
              <a:rPr sz="2200" spc="-5" dirty="0">
                <a:solidFill>
                  <a:srgbClr val="1F487C"/>
                </a:solidFill>
                <a:latin typeface="Arial"/>
                <a:cs typeface="Arial"/>
              </a:rPr>
              <a:t> </a:t>
            </a:r>
            <a:r>
              <a:rPr sz="2200" dirty="0">
                <a:solidFill>
                  <a:srgbClr val="1F487C"/>
                </a:solidFill>
                <a:latin typeface="Arial"/>
                <a:cs typeface="Arial"/>
              </a:rPr>
              <a:t>least</a:t>
            </a:r>
            <a:r>
              <a:rPr sz="2200" spc="-10" dirty="0">
                <a:solidFill>
                  <a:srgbClr val="1F487C"/>
                </a:solidFill>
                <a:latin typeface="Arial"/>
                <a:cs typeface="Arial"/>
              </a:rPr>
              <a:t> </a:t>
            </a:r>
            <a:r>
              <a:rPr sz="2200" spc="-25" dirty="0">
                <a:solidFill>
                  <a:srgbClr val="FF3300"/>
                </a:solidFill>
                <a:latin typeface="Arial"/>
                <a:cs typeface="Arial"/>
              </a:rPr>
              <a:t>30 </a:t>
            </a:r>
            <a:r>
              <a:rPr sz="2200" dirty="0">
                <a:solidFill>
                  <a:srgbClr val="FF3300"/>
                </a:solidFill>
                <a:latin typeface="Arial"/>
                <a:cs typeface="Arial"/>
              </a:rPr>
              <a:t>years</a:t>
            </a:r>
            <a:r>
              <a:rPr sz="2200" spc="-10" dirty="0">
                <a:solidFill>
                  <a:srgbClr val="FF3300"/>
                </a:solidFill>
                <a:latin typeface="Arial"/>
                <a:cs typeface="Arial"/>
              </a:rPr>
              <a:t> </a:t>
            </a:r>
            <a:r>
              <a:rPr sz="2200" dirty="0">
                <a:solidFill>
                  <a:srgbClr val="FF3300"/>
                </a:solidFill>
                <a:latin typeface="Arial"/>
                <a:cs typeface="Arial"/>
              </a:rPr>
              <a:t>of</a:t>
            </a:r>
            <a:r>
              <a:rPr sz="2200" spc="-10" dirty="0">
                <a:solidFill>
                  <a:srgbClr val="FF3300"/>
                </a:solidFill>
                <a:latin typeface="Arial"/>
                <a:cs typeface="Arial"/>
              </a:rPr>
              <a:t> </a:t>
            </a:r>
            <a:r>
              <a:rPr sz="2200" dirty="0">
                <a:solidFill>
                  <a:srgbClr val="FF3300"/>
                </a:solidFill>
                <a:latin typeface="Arial"/>
                <a:cs typeface="Arial"/>
              </a:rPr>
              <a:t>continuous</a:t>
            </a:r>
            <a:r>
              <a:rPr sz="2200" spc="-10" dirty="0">
                <a:solidFill>
                  <a:srgbClr val="FF3300"/>
                </a:solidFill>
                <a:latin typeface="Arial"/>
                <a:cs typeface="Arial"/>
              </a:rPr>
              <a:t> </a:t>
            </a:r>
            <a:r>
              <a:rPr sz="2200" dirty="0">
                <a:solidFill>
                  <a:srgbClr val="FF3300"/>
                </a:solidFill>
                <a:latin typeface="Arial"/>
                <a:cs typeface="Arial"/>
              </a:rPr>
              <a:t>service</a:t>
            </a:r>
            <a:r>
              <a:rPr sz="2200" spc="-10" dirty="0">
                <a:solidFill>
                  <a:srgbClr val="FF3300"/>
                </a:solidFill>
                <a:latin typeface="Arial"/>
                <a:cs typeface="Arial"/>
              </a:rPr>
              <a:t> </a:t>
            </a:r>
            <a:r>
              <a:rPr sz="2200" dirty="0">
                <a:solidFill>
                  <a:srgbClr val="1F487C"/>
                </a:solidFill>
                <a:latin typeface="Arial"/>
                <a:cs typeface="Arial"/>
              </a:rPr>
              <a:t>or</a:t>
            </a:r>
            <a:r>
              <a:rPr sz="2200" spc="-10" dirty="0">
                <a:solidFill>
                  <a:srgbClr val="1F487C"/>
                </a:solidFill>
                <a:latin typeface="Arial"/>
                <a:cs typeface="Arial"/>
              </a:rPr>
              <a:t> </a:t>
            </a:r>
            <a:r>
              <a:rPr sz="2200" dirty="0">
                <a:solidFill>
                  <a:srgbClr val="1F487C"/>
                </a:solidFill>
                <a:latin typeface="Arial"/>
                <a:cs typeface="Arial"/>
              </a:rPr>
              <a:t>if</a:t>
            </a:r>
            <a:r>
              <a:rPr sz="2200" spc="-10" dirty="0">
                <a:solidFill>
                  <a:srgbClr val="1F487C"/>
                </a:solidFill>
                <a:latin typeface="Arial"/>
                <a:cs typeface="Arial"/>
              </a:rPr>
              <a:t> </a:t>
            </a:r>
            <a:r>
              <a:rPr sz="2200" dirty="0">
                <a:solidFill>
                  <a:srgbClr val="1F487C"/>
                </a:solidFill>
                <a:latin typeface="Arial"/>
                <a:cs typeface="Arial"/>
              </a:rPr>
              <a:t>you</a:t>
            </a:r>
            <a:r>
              <a:rPr sz="2200" spc="-10" dirty="0">
                <a:solidFill>
                  <a:srgbClr val="1F487C"/>
                </a:solidFill>
                <a:latin typeface="Arial"/>
                <a:cs typeface="Arial"/>
              </a:rPr>
              <a:t> </a:t>
            </a:r>
            <a:r>
              <a:rPr sz="2200" dirty="0">
                <a:solidFill>
                  <a:srgbClr val="1F487C"/>
                </a:solidFill>
                <a:latin typeface="Arial"/>
                <a:cs typeface="Arial"/>
              </a:rPr>
              <a:t>have</a:t>
            </a:r>
            <a:r>
              <a:rPr sz="2200" spc="-10" dirty="0">
                <a:solidFill>
                  <a:srgbClr val="1F487C"/>
                </a:solidFill>
                <a:latin typeface="Arial"/>
                <a:cs typeface="Arial"/>
              </a:rPr>
              <a:t> </a:t>
            </a:r>
            <a:r>
              <a:rPr sz="2200" dirty="0">
                <a:solidFill>
                  <a:srgbClr val="1F487C"/>
                </a:solidFill>
                <a:latin typeface="Arial"/>
                <a:cs typeface="Arial"/>
              </a:rPr>
              <a:t>reached</a:t>
            </a:r>
            <a:r>
              <a:rPr sz="2200" spc="-10" dirty="0">
                <a:solidFill>
                  <a:srgbClr val="1F487C"/>
                </a:solidFill>
                <a:latin typeface="Arial"/>
                <a:cs typeface="Arial"/>
              </a:rPr>
              <a:t> </a:t>
            </a:r>
            <a:r>
              <a:rPr sz="2200" dirty="0">
                <a:solidFill>
                  <a:srgbClr val="1F487C"/>
                </a:solidFill>
                <a:latin typeface="Arial"/>
                <a:cs typeface="Arial"/>
              </a:rPr>
              <a:t>your </a:t>
            </a:r>
            <a:r>
              <a:rPr sz="2200" spc="-20" dirty="0">
                <a:solidFill>
                  <a:srgbClr val="FF3300"/>
                </a:solidFill>
                <a:latin typeface="Arial"/>
                <a:cs typeface="Arial"/>
              </a:rPr>
              <a:t>60th </a:t>
            </a:r>
            <a:r>
              <a:rPr sz="2200" dirty="0">
                <a:solidFill>
                  <a:srgbClr val="1F487C"/>
                </a:solidFill>
                <a:latin typeface="Arial"/>
                <a:cs typeface="Arial"/>
              </a:rPr>
              <a:t>birthday</a:t>
            </a:r>
            <a:r>
              <a:rPr sz="2200" spc="-10" dirty="0">
                <a:solidFill>
                  <a:srgbClr val="1F487C"/>
                </a:solidFill>
                <a:latin typeface="Arial"/>
                <a:cs typeface="Arial"/>
              </a:rPr>
              <a:t> </a:t>
            </a:r>
            <a:r>
              <a:rPr sz="2200" dirty="0">
                <a:solidFill>
                  <a:srgbClr val="1F487C"/>
                </a:solidFill>
                <a:latin typeface="Arial"/>
                <a:cs typeface="Arial"/>
              </a:rPr>
              <a:t>and have</a:t>
            </a:r>
            <a:r>
              <a:rPr sz="2200" spc="-5" dirty="0">
                <a:solidFill>
                  <a:srgbClr val="1F487C"/>
                </a:solidFill>
                <a:latin typeface="Arial"/>
                <a:cs typeface="Arial"/>
              </a:rPr>
              <a:t> </a:t>
            </a:r>
            <a:r>
              <a:rPr sz="2200" dirty="0">
                <a:solidFill>
                  <a:srgbClr val="1F487C"/>
                </a:solidFill>
                <a:latin typeface="Arial"/>
                <a:cs typeface="Arial"/>
              </a:rPr>
              <a:t>completed</a:t>
            </a:r>
            <a:r>
              <a:rPr sz="2200" spc="-5" dirty="0">
                <a:solidFill>
                  <a:srgbClr val="1F487C"/>
                </a:solidFill>
                <a:latin typeface="Arial"/>
                <a:cs typeface="Arial"/>
              </a:rPr>
              <a:t> </a:t>
            </a:r>
            <a:r>
              <a:rPr sz="2200" dirty="0">
                <a:solidFill>
                  <a:srgbClr val="1F487C"/>
                </a:solidFill>
                <a:latin typeface="Arial"/>
                <a:cs typeface="Arial"/>
              </a:rPr>
              <a:t>at</a:t>
            </a:r>
            <a:r>
              <a:rPr sz="2200" spc="-5" dirty="0">
                <a:solidFill>
                  <a:srgbClr val="1F487C"/>
                </a:solidFill>
                <a:latin typeface="Arial"/>
                <a:cs typeface="Arial"/>
              </a:rPr>
              <a:t> </a:t>
            </a:r>
            <a:r>
              <a:rPr sz="2200" dirty="0">
                <a:solidFill>
                  <a:srgbClr val="1F487C"/>
                </a:solidFill>
                <a:latin typeface="Arial"/>
                <a:cs typeface="Arial"/>
              </a:rPr>
              <a:t>least</a:t>
            </a:r>
            <a:r>
              <a:rPr sz="2200" spc="-5" dirty="0">
                <a:solidFill>
                  <a:srgbClr val="1F487C"/>
                </a:solidFill>
                <a:latin typeface="Arial"/>
                <a:cs typeface="Arial"/>
              </a:rPr>
              <a:t> </a:t>
            </a:r>
            <a:r>
              <a:rPr sz="2200" dirty="0">
                <a:solidFill>
                  <a:srgbClr val="FF3300"/>
                </a:solidFill>
                <a:latin typeface="Arial"/>
                <a:cs typeface="Arial"/>
              </a:rPr>
              <a:t>20</a:t>
            </a:r>
            <a:r>
              <a:rPr sz="2200" spc="-5" dirty="0">
                <a:solidFill>
                  <a:srgbClr val="FF3300"/>
                </a:solidFill>
                <a:latin typeface="Arial"/>
                <a:cs typeface="Arial"/>
              </a:rPr>
              <a:t> </a:t>
            </a:r>
            <a:r>
              <a:rPr sz="2200" dirty="0">
                <a:solidFill>
                  <a:srgbClr val="FF3300"/>
                </a:solidFill>
                <a:latin typeface="Arial"/>
                <a:cs typeface="Arial"/>
              </a:rPr>
              <a:t>years</a:t>
            </a:r>
            <a:r>
              <a:rPr sz="2200" spc="-5" dirty="0">
                <a:solidFill>
                  <a:srgbClr val="FF3300"/>
                </a:solidFill>
                <a:latin typeface="Arial"/>
                <a:cs typeface="Arial"/>
              </a:rPr>
              <a:t> </a:t>
            </a:r>
            <a:r>
              <a:rPr sz="2200" dirty="0">
                <a:solidFill>
                  <a:srgbClr val="FF3300"/>
                </a:solidFill>
                <a:latin typeface="Arial"/>
                <a:cs typeface="Arial"/>
              </a:rPr>
              <a:t>of</a:t>
            </a:r>
            <a:r>
              <a:rPr sz="2200" spc="-5" dirty="0">
                <a:solidFill>
                  <a:srgbClr val="FF3300"/>
                </a:solidFill>
                <a:latin typeface="Arial"/>
                <a:cs typeface="Arial"/>
              </a:rPr>
              <a:t> </a:t>
            </a:r>
            <a:r>
              <a:rPr sz="2200" spc="-10" dirty="0">
                <a:solidFill>
                  <a:srgbClr val="FF3300"/>
                </a:solidFill>
                <a:latin typeface="Arial"/>
                <a:cs typeface="Arial"/>
              </a:rPr>
              <a:t>continuous service.</a:t>
            </a:r>
            <a:endParaRPr sz="2200">
              <a:latin typeface="Arial"/>
              <a:cs typeface="Arial"/>
            </a:endParaRPr>
          </a:p>
          <a:p>
            <a:pPr marL="355600" marR="5080" indent="-342900">
              <a:lnSpc>
                <a:spcPct val="80000"/>
              </a:lnSpc>
              <a:spcBef>
                <a:spcPts val="555"/>
              </a:spcBef>
              <a:buChar char="•"/>
              <a:tabLst>
                <a:tab pos="355600" algn="l"/>
              </a:tabLst>
            </a:pPr>
            <a:r>
              <a:rPr sz="2200" spc="-40" dirty="0">
                <a:solidFill>
                  <a:srgbClr val="1F487C"/>
                </a:solidFill>
                <a:latin typeface="Arial"/>
                <a:cs typeface="Arial"/>
              </a:rPr>
              <a:t>You</a:t>
            </a:r>
            <a:r>
              <a:rPr sz="2200" spc="-25" dirty="0">
                <a:solidFill>
                  <a:srgbClr val="1F487C"/>
                </a:solidFill>
                <a:latin typeface="Arial"/>
                <a:cs typeface="Arial"/>
              </a:rPr>
              <a:t> </a:t>
            </a:r>
            <a:r>
              <a:rPr sz="2200" dirty="0">
                <a:solidFill>
                  <a:srgbClr val="1F487C"/>
                </a:solidFill>
                <a:latin typeface="Arial"/>
                <a:cs typeface="Arial"/>
              </a:rPr>
              <a:t>may</a:t>
            </a:r>
            <a:r>
              <a:rPr sz="2200" spc="-15" dirty="0">
                <a:solidFill>
                  <a:srgbClr val="1F487C"/>
                </a:solidFill>
                <a:latin typeface="Arial"/>
                <a:cs typeface="Arial"/>
              </a:rPr>
              <a:t> </a:t>
            </a:r>
            <a:r>
              <a:rPr sz="2200" dirty="0">
                <a:solidFill>
                  <a:srgbClr val="1F487C"/>
                </a:solidFill>
                <a:latin typeface="Arial"/>
                <a:cs typeface="Arial"/>
              </a:rPr>
              <a:t>retire</a:t>
            </a:r>
            <a:r>
              <a:rPr sz="2200" spc="-10" dirty="0">
                <a:solidFill>
                  <a:srgbClr val="1F487C"/>
                </a:solidFill>
                <a:latin typeface="Arial"/>
                <a:cs typeface="Arial"/>
              </a:rPr>
              <a:t> </a:t>
            </a:r>
            <a:r>
              <a:rPr sz="2200" dirty="0">
                <a:solidFill>
                  <a:srgbClr val="1F487C"/>
                </a:solidFill>
                <a:latin typeface="Arial"/>
                <a:cs typeface="Arial"/>
              </a:rPr>
              <a:t>early</a:t>
            </a:r>
            <a:r>
              <a:rPr sz="2200" spc="-15" dirty="0">
                <a:solidFill>
                  <a:srgbClr val="1F487C"/>
                </a:solidFill>
                <a:latin typeface="Arial"/>
                <a:cs typeface="Arial"/>
              </a:rPr>
              <a:t> </a:t>
            </a:r>
            <a:r>
              <a:rPr sz="2200" dirty="0">
                <a:solidFill>
                  <a:srgbClr val="1F487C"/>
                </a:solidFill>
                <a:latin typeface="Arial"/>
                <a:cs typeface="Arial"/>
              </a:rPr>
              <a:t>with</a:t>
            </a:r>
            <a:r>
              <a:rPr sz="2200" spc="-25" dirty="0">
                <a:solidFill>
                  <a:srgbClr val="1F487C"/>
                </a:solidFill>
                <a:latin typeface="Arial"/>
                <a:cs typeface="Arial"/>
              </a:rPr>
              <a:t> </a:t>
            </a:r>
            <a:r>
              <a:rPr sz="2200" dirty="0">
                <a:solidFill>
                  <a:srgbClr val="1F487C"/>
                </a:solidFill>
                <a:latin typeface="Arial"/>
                <a:cs typeface="Arial"/>
              </a:rPr>
              <a:t>a</a:t>
            </a:r>
            <a:r>
              <a:rPr sz="2200" spc="-10" dirty="0">
                <a:solidFill>
                  <a:srgbClr val="1F487C"/>
                </a:solidFill>
                <a:latin typeface="Arial"/>
                <a:cs typeface="Arial"/>
              </a:rPr>
              <a:t> </a:t>
            </a:r>
            <a:r>
              <a:rPr sz="2200" dirty="0">
                <a:solidFill>
                  <a:srgbClr val="FF3300"/>
                </a:solidFill>
                <a:latin typeface="Arial"/>
                <a:cs typeface="Arial"/>
              </a:rPr>
              <a:t>reduced</a:t>
            </a:r>
            <a:r>
              <a:rPr sz="2200" spc="-10" dirty="0">
                <a:solidFill>
                  <a:srgbClr val="FF3300"/>
                </a:solidFill>
                <a:latin typeface="Arial"/>
                <a:cs typeface="Arial"/>
              </a:rPr>
              <a:t> </a:t>
            </a:r>
            <a:r>
              <a:rPr sz="2200" dirty="0">
                <a:solidFill>
                  <a:srgbClr val="1F487C"/>
                </a:solidFill>
                <a:latin typeface="Arial"/>
                <a:cs typeface="Arial"/>
              </a:rPr>
              <a:t>retirement benefit</a:t>
            </a:r>
            <a:r>
              <a:rPr sz="2200" spc="-15" dirty="0">
                <a:solidFill>
                  <a:srgbClr val="1F487C"/>
                </a:solidFill>
                <a:latin typeface="Arial"/>
                <a:cs typeface="Arial"/>
              </a:rPr>
              <a:t> </a:t>
            </a:r>
            <a:r>
              <a:rPr sz="2200" dirty="0">
                <a:solidFill>
                  <a:srgbClr val="1F487C"/>
                </a:solidFill>
                <a:latin typeface="Arial"/>
                <a:cs typeface="Arial"/>
              </a:rPr>
              <a:t>if</a:t>
            </a:r>
            <a:r>
              <a:rPr sz="2200" spc="-15" dirty="0">
                <a:solidFill>
                  <a:srgbClr val="1F487C"/>
                </a:solidFill>
                <a:latin typeface="Arial"/>
                <a:cs typeface="Arial"/>
              </a:rPr>
              <a:t> </a:t>
            </a:r>
            <a:r>
              <a:rPr sz="2200" spc="-25" dirty="0">
                <a:solidFill>
                  <a:srgbClr val="1F487C"/>
                </a:solidFill>
                <a:latin typeface="Arial"/>
                <a:cs typeface="Arial"/>
              </a:rPr>
              <a:t>you </a:t>
            </a:r>
            <a:r>
              <a:rPr sz="2200" dirty="0">
                <a:solidFill>
                  <a:srgbClr val="1F487C"/>
                </a:solidFill>
                <a:latin typeface="Arial"/>
                <a:cs typeface="Arial"/>
              </a:rPr>
              <a:t>have</a:t>
            </a:r>
            <a:r>
              <a:rPr sz="2200" spc="-15" dirty="0">
                <a:solidFill>
                  <a:srgbClr val="1F487C"/>
                </a:solidFill>
                <a:latin typeface="Arial"/>
                <a:cs typeface="Arial"/>
              </a:rPr>
              <a:t> </a:t>
            </a:r>
            <a:r>
              <a:rPr sz="2200" dirty="0">
                <a:solidFill>
                  <a:srgbClr val="1F487C"/>
                </a:solidFill>
                <a:latin typeface="Arial"/>
                <a:cs typeface="Arial"/>
              </a:rPr>
              <a:t>reached</a:t>
            </a:r>
            <a:r>
              <a:rPr sz="2200" spc="-10" dirty="0">
                <a:solidFill>
                  <a:srgbClr val="1F487C"/>
                </a:solidFill>
                <a:latin typeface="Arial"/>
                <a:cs typeface="Arial"/>
              </a:rPr>
              <a:t> </a:t>
            </a:r>
            <a:r>
              <a:rPr sz="2200" dirty="0">
                <a:solidFill>
                  <a:srgbClr val="1F487C"/>
                </a:solidFill>
                <a:latin typeface="Arial"/>
                <a:cs typeface="Arial"/>
              </a:rPr>
              <a:t>your</a:t>
            </a:r>
            <a:r>
              <a:rPr sz="2200" spc="-10" dirty="0">
                <a:solidFill>
                  <a:srgbClr val="1F487C"/>
                </a:solidFill>
                <a:latin typeface="Arial"/>
                <a:cs typeface="Arial"/>
              </a:rPr>
              <a:t> </a:t>
            </a:r>
            <a:r>
              <a:rPr sz="2200" dirty="0">
                <a:solidFill>
                  <a:srgbClr val="1F487C"/>
                </a:solidFill>
                <a:latin typeface="Arial"/>
                <a:cs typeface="Arial"/>
              </a:rPr>
              <a:t>52nd</a:t>
            </a:r>
            <a:r>
              <a:rPr sz="2200" spc="-10" dirty="0">
                <a:solidFill>
                  <a:srgbClr val="1F487C"/>
                </a:solidFill>
                <a:latin typeface="Arial"/>
                <a:cs typeface="Arial"/>
              </a:rPr>
              <a:t> </a:t>
            </a:r>
            <a:r>
              <a:rPr sz="2200" dirty="0">
                <a:solidFill>
                  <a:srgbClr val="1F487C"/>
                </a:solidFill>
                <a:latin typeface="Arial"/>
                <a:cs typeface="Arial"/>
              </a:rPr>
              <a:t>birthday</a:t>
            </a:r>
            <a:r>
              <a:rPr sz="2200" spc="-15" dirty="0">
                <a:solidFill>
                  <a:srgbClr val="1F487C"/>
                </a:solidFill>
                <a:latin typeface="Arial"/>
                <a:cs typeface="Arial"/>
              </a:rPr>
              <a:t> </a:t>
            </a:r>
            <a:r>
              <a:rPr sz="2200" dirty="0">
                <a:solidFill>
                  <a:srgbClr val="1F487C"/>
                </a:solidFill>
                <a:latin typeface="Arial"/>
                <a:cs typeface="Arial"/>
              </a:rPr>
              <a:t>and</a:t>
            </a:r>
            <a:r>
              <a:rPr sz="2200" spc="-15" dirty="0">
                <a:solidFill>
                  <a:srgbClr val="1F487C"/>
                </a:solidFill>
                <a:latin typeface="Arial"/>
                <a:cs typeface="Arial"/>
              </a:rPr>
              <a:t> </a:t>
            </a:r>
            <a:r>
              <a:rPr sz="2200" dirty="0">
                <a:solidFill>
                  <a:srgbClr val="1F487C"/>
                </a:solidFill>
                <a:latin typeface="Arial"/>
                <a:cs typeface="Arial"/>
              </a:rPr>
              <a:t>have</a:t>
            </a:r>
            <a:r>
              <a:rPr sz="2200" spc="-10" dirty="0">
                <a:solidFill>
                  <a:srgbClr val="1F487C"/>
                </a:solidFill>
                <a:latin typeface="Arial"/>
                <a:cs typeface="Arial"/>
              </a:rPr>
              <a:t> </a:t>
            </a:r>
            <a:r>
              <a:rPr sz="2200" dirty="0">
                <a:solidFill>
                  <a:srgbClr val="1F487C"/>
                </a:solidFill>
                <a:latin typeface="Arial"/>
                <a:cs typeface="Arial"/>
              </a:rPr>
              <a:t>completed</a:t>
            </a:r>
            <a:r>
              <a:rPr sz="2200" spc="-15" dirty="0">
                <a:solidFill>
                  <a:srgbClr val="1F487C"/>
                </a:solidFill>
                <a:latin typeface="Arial"/>
                <a:cs typeface="Arial"/>
              </a:rPr>
              <a:t> </a:t>
            </a:r>
            <a:r>
              <a:rPr sz="2200" dirty="0">
                <a:solidFill>
                  <a:srgbClr val="1F487C"/>
                </a:solidFill>
                <a:latin typeface="Arial"/>
                <a:cs typeface="Arial"/>
              </a:rPr>
              <a:t>at</a:t>
            </a:r>
            <a:r>
              <a:rPr sz="2200" spc="-10" dirty="0">
                <a:solidFill>
                  <a:srgbClr val="1F487C"/>
                </a:solidFill>
                <a:latin typeface="Arial"/>
                <a:cs typeface="Arial"/>
              </a:rPr>
              <a:t> least </a:t>
            </a:r>
            <a:r>
              <a:rPr sz="2200" dirty="0">
                <a:solidFill>
                  <a:srgbClr val="1F487C"/>
                </a:solidFill>
                <a:latin typeface="Arial"/>
                <a:cs typeface="Arial"/>
              </a:rPr>
              <a:t>5</a:t>
            </a:r>
            <a:r>
              <a:rPr sz="2200" spc="-10" dirty="0">
                <a:solidFill>
                  <a:srgbClr val="1F487C"/>
                </a:solidFill>
                <a:latin typeface="Arial"/>
                <a:cs typeface="Arial"/>
              </a:rPr>
              <a:t> </a:t>
            </a:r>
            <a:r>
              <a:rPr sz="2200" dirty="0">
                <a:solidFill>
                  <a:srgbClr val="1F487C"/>
                </a:solidFill>
                <a:latin typeface="Arial"/>
                <a:cs typeface="Arial"/>
              </a:rPr>
              <a:t>years</a:t>
            </a:r>
            <a:r>
              <a:rPr sz="2200" spc="-5" dirty="0">
                <a:solidFill>
                  <a:srgbClr val="1F487C"/>
                </a:solidFill>
                <a:latin typeface="Arial"/>
                <a:cs typeface="Arial"/>
              </a:rPr>
              <a:t> </a:t>
            </a:r>
            <a:r>
              <a:rPr sz="2200" dirty="0">
                <a:solidFill>
                  <a:srgbClr val="1F487C"/>
                </a:solidFill>
                <a:latin typeface="Arial"/>
                <a:cs typeface="Arial"/>
              </a:rPr>
              <a:t>of</a:t>
            </a:r>
            <a:r>
              <a:rPr sz="2200" spc="-5" dirty="0">
                <a:solidFill>
                  <a:srgbClr val="1F487C"/>
                </a:solidFill>
                <a:latin typeface="Arial"/>
                <a:cs typeface="Arial"/>
              </a:rPr>
              <a:t> </a:t>
            </a:r>
            <a:r>
              <a:rPr sz="2200" dirty="0">
                <a:solidFill>
                  <a:srgbClr val="1F487C"/>
                </a:solidFill>
                <a:latin typeface="Arial"/>
                <a:cs typeface="Arial"/>
              </a:rPr>
              <a:t>continuous</a:t>
            </a:r>
            <a:r>
              <a:rPr sz="2200" spc="-5" dirty="0">
                <a:solidFill>
                  <a:srgbClr val="1F487C"/>
                </a:solidFill>
                <a:latin typeface="Arial"/>
                <a:cs typeface="Arial"/>
              </a:rPr>
              <a:t> </a:t>
            </a:r>
            <a:r>
              <a:rPr sz="2200" dirty="0">
                <a:solidFill>
                  <a:srgbClr val="1F487C"/>
                </a:solidFill>
                <a:latin typeface="Arial"/>
                <a:cs typeface="Arial"/>
              </a:rPr>
              <a:t>service</a:t>
            </a:r>
            <a:r>
              <a:rPr sz="2200" spc="-15" dirty="0">
                <a:solidFill>
                  <a:srgbClr val="1F487C"/>
                </a:solidFill>
                <a:latin typeface="Arial"/>
                <a:cs typeface="Arial"/>
              </a:rPr>
              <a:t> </a:t>
            </a:r>
            <a:r>
              <a:rPr sz="2200" dirty="0">
                <a:solidFill>
                  <a:srgbClr val="1F487C"/>
                </a:solidFill>
                <a:latin typeface="Arial"/>
                <a:cs typeface="Arial"/>
              </a:rPr>
              <a:t>subject</a:t>
            </a:r>
            <a:r>
              <a:rPr sz="2200" spc="-10" dirty="0">
                <a:solidFill>
                  <a:srgbClr val="1F487C"/>
                </a:solidFill>
                <a:latin typeface="Arial"/>
                <a:cs typeface="Arial"/>
              </a:rPr>
              <a:t> </a:t>
            </a:r>
            <a:r>
              <a:rPr sz="2200" dirty="0">
                <a:solidFill>
                  <a:srgbClr val="1F487C"/>
                </a:solidFill>
                <a:latin typeface="Arial"/>
                <a:cs typeface="Arial"/>
              </a:rPr>
              <a:t>to</a:t>
            </a:r>
            <a:r>
              <a:rPr sz="2200" spc="-15" dirty="0">
                <a:solidFill>
                  <a:srgbClr val="1F487C"/>
                </a:solidFill>
                <a:latin typeface="Arial"/>
                <a:cs typeface="Arial"/>
              </a:rPr>
              <a:t> </a:t>
            </a:r>
            <a:r>
              <a:rPr sz="2200" dirty="0">
                <a:solidFill>
                  <a:srgbClr val="1F487C"/>
                </a:solidFill>
                <a:latin typeface="Arial"/>
                <a:cs typeface="Arial"/>
              </a:rPr>
              <a:t>certain</a:t>
            </a:r>
            <a:r>
              <a:rPr sz="2200" spc="-5" dirty="0">
                <a:solidFill>
                  <a:srgbClr val="1F487C"/>
                </a:solidFill>
                <a:latin typeface="Arial"/>
                <a:cs typeface="Arial"/>
              </a:rPr>
              <a:t> </a:t>
            </a:r>
            <a:r>
              <a:rPr sz="2200" spc="-10" dirty="0">
                <a:solidFill>
                  <a:srgbClr val="1F487C"/>
                </a:solidFill>
                <a:latin typeface="Arial"/>
                <a:cs typeface="Arial"/>
              </a:rPr>
              <a:t>conditions.</a:t>
            </a:r>
            <a:endParaRPr sz="2200">
              <a:latin typeface="Arial"/>
              <a:cs typeface="Arial"/>
            </a:endParaRPr>
          </a:p>
          <a:p>
            <a:pPr marL="355600" marR="690880" indent="-342900" algn="just">
              <a:lnSpc>
                <a:spcPct val="80000"/>
              </a:lnSpc>
              <a:spcBef>
                <a:spcPts val="530"/>
              </a:spcBef>
              <a:buChar char="•"/>
              <a:tabLst>
                <a:tab pos="355600" algn="l"/>
              </a:tabLst>
            </a:pPr>
            <a:r>
              <a:rPr sz="2200" dirty="0">
                <a:solidFill>
                  <a:srgbClr val="1F487C"/>
                </a:solidFill>
                <a:latin typeface="Arial"/>
                <a:cs typeface="Arial"/>
              </a:rPr>
              <a:t>If</a:t>
            </a:r>
            <a:r>
              <a:rPr sz="2200" spc="-15" dirty="0">
                <a:solidFill>
                  <a:srgbClr val="1F487C"/>
                </a:solidFill>
                <a:latin typeface="Arial"/>
                <a:cs typeface="Arial"/>
              </a:rPr>
              <a:t> </a:t>
            </a:r>
            <a:r>
              <a:rPr sz="2200" dirty="0">
                <a:solidFill>
                  <a:srgbClr val="1F487C"/>
                </a:solidFill>
                <a:latin typeface="Arial"/>
                <a:cs typeface="Arial"/>
              </a:rPr>
              <a:t>you</a:t>
            </a:r>
            <a:r>
              <a:rPr sz="2200" spc="-5" dirty="0">
                <a:solidFill>
                  <a:srgbClr val="1F487C"/>
                </a:solidFill>
                <a:latin typeface="Arial"/>
                <a:cs typeface="Arial"/>
              </a:rPr>
              <a:t> </a:t>
            </a:r>
            <a:r>
              <a:rPr sz="2200" dirty="0">
                <a:solidFill>
                  <a:srgbClr val="1F487C"/>
                </a:solidFill>
                <a:latin typeface="Arial"/>
                <a:cs typeface="Arial"/>
              </a:rPr>
              <a:t>leave</a:t>
            </a:r>
            <a:r>
              <a:rPr sz="2200" spc="-5" dirty="0">
                <a:solidFill>
                  <a:srgbClr val="1F487C"/>
                </a:solidFill>
                <a:latin typeface="Arial"/>
                <a:cs typeface="Arial"/>
              </a:rPr>
              <a:t> </a:t>
            </a:r>
            <a:r>
              <a:rPr sz="2200" dirty="0">
                <a:solidFill>
                  <a:srgbClr val="1F487C"/>
                </a:solidFill>
                <a:latin typeface="Arial"/>
                <a:cs typeface="Arial"/>
              </a:rPr>
              <a:t>your</a:t>
            </a:r>
            <a:r>
              <a:rPr sz="2200" spc="-5" dirty="0">
                <a:solidFill>
                  <a:srgbClr val="1F487C"/>
                </a:solidFill>
                <a:latin typeface="Arial"/>
                <a:cs typeface="Arial"/>
              </a:rPr>
              <a:t> </a:t>
            </a:r>
            <a:r>
              <a:rPr sz="2200" dirty="0">
                <a:solidFill>
                  <a:srgbClr val="1F487C"/>
                </a:solidFill>
                <a:latin typeface="Arial"/>
                <a:cs typeface="Arial"/>
              </a:rPr>
              <a:t>employment</a:t>
            </a:r>
            <a:r>
              <a:rPr sz="2200" spc="-5" dirty="0">
                <a:solidFill>
                  <a:srgbClr val="1F487C"/>
                </a:solidFill>
                <a:latin typeface="Arial"/>
                <a:cs typeface="Arial"/>
              </a:rPr>
              <a:t> </a:t>
            </a:r>
            <a:r>
              <a:rPr sz="2200" dirty="0">
                <a:solidFill>
                  <a:srgbClr val="1F487C"/>
                </a:solidFill>
                <a:latin typeface="Arial"/>
                <a:cs typeface="Arial"/>
              </a:rPr>
              <a:t>before retirement,</a:t>
            </a:r>
            <a:r>
              <a:rPr sz="2200" spc="5" dirty="0">
                <a:solidFill>
                  <a:srgbClr val="1F487C"/>
                </a:solidFill>
                <a:latin typeface="Arial"/>
                <a:cs typeface="Arial"/>
              </a:rPr>
              <a:t> </a:t>
            </a:r>
            <a:r>
              <a:rPr sz="2200" dirty="0">
                <a:solidFill>
                  <a:srgbClr val="1F487C"/>
                </a:solidFill>
                <a:latin typeface="Arial"/>
                <a:cs typeface="Arial"/>
              </a:rPr>
              <a:t>you</a:t>
            </a:r>
            <a:r>
              <a:rPr sz="2200" spc="-5" dirty="0">
                <a:solidFill>
                  <a:srgbClr val="1F487C"/>
                </a:solidFill>
                <a:latin typeface="Arial"/>
                <a:cs typeface="Arial"/>
              </a:rPr>
              <a:t> </a:t>
            </a:r>
            <a:r>
              <a:rPr sz="2200" spc="-20" dirty="0">
                <a:solidFill>
                  <a:srgbClr val="1F487C"/>
                </a:solidFill>
                <a:latin typeface="Arial"/>
                <a:cs typeface="Arial"/>
              </a:rPr>
              <a:t>will </a:t>
            </a:r>
            <a:r>
              <a:rPr sz="2200" dirty="0">
                <a:solidFill>
                  <a:srgbClr val="1F487C"/>
                </a:solidFill>
                <a:latin typeface="Arial"/>
                <a:cs typeface="Arial"/>
              </a:rPr>
              <a:t>always</a:t>
            </a:r>
            <a:r>
              <a:rPr sz="2200" spc="-20" dirty="0">
                <a:solidFill>
                  <a:srgbClr val="1F487C"/>
                </a:solidFill>
                <a:latin typeface="Arial"/>
                <a:cs typeface="Arial"/>
              </a:rPr>
              <a:t> </a:t>
            </a:r>
            <a:r>
              <a:rPr sz="2200" dirty="0">
                <a:solidFill>
                  <a:srgbClr val="1F487C"/>
                </a:solidFill>
                <a:latin typeface="Arial"/>
                <a:cs typeface="Arial"/>
              </a:rPr>
              <a:t>be</a:t>
            </a:r>
            <a:r>
              <a:rPr sz="2200" spc="-10" dirty="0">
                <a:solidFill>
                  <a:srgbClr val="1F487C"/>
                </a:solidFill>
                <a:latin typeface="Arial"/>
                <a:cs typeface="Arial"/>
              </a:rPr>
              <a:t> </a:t>
            </a:r>
            <a:r>
              <a:rPr sz="2200" dirty="0">
                <a:solidFill>
                  <a:srgbClr val="1F487C"/>
                </a:solidFill>
                <a:latin typeface="Arial"/>
                <a:cs typeface="Arial"/>
              </a:rPr>
              <a:t>entitled</a:t>
            </a:r>
            <a:r>
              <a:rPr sz="2200" spc="-5" dirty="0">
                <a:solidFill>
                  <a:srgbClr val="1F487C"/>
                </a:solidFill>
                <a:latin typeface="Arial"/>
                <a:cs typeface="Arial"/>
              </a:rPr>
              <a:t> </a:t>
            </a:r>
            <a:r>
              <a:rPr sz="2200" dirty="0">
                <a:solidFill>
                  <a:srgbClr val="1F487C"/>
                </a:solidFill>
                <a:latin typeface="Arial"/>
                <a:cs typeface="Arial"/>
              </a:rPr>
              <a:t>to</a:t>
            </a:r>
            <a:r>
              <a:rPr sz="2200" spc="-10" dirty="0">
                <a:solidFill>
                  <a:srgbClr val="1F487C"/>
                </a:solidFill>
                <a:latin typeface="Arial"/>
                <a:cs typeface="Arial"/>
              </a:rPr>
              <a:t> </a:t>
            </a:r>
            <a:r>
              <a:rPr sz="2200" dirty="0">
                <a:solidFill>
                  <a:srgbClr val="1F487C"/>
                </a:solidFill>
                <a:latin typeface="Arial"/>
                <a:cs typeface="Arial"/>
              </a:rPr>
              <a:t>the</a:t>
            </a:r>
            <a:r>
              <a:rPr sz="2200" spc="-5" dirty="0">
                <a:solidFill>
                  <a:srgbClr val="1F487C"/>
                </a:solidFill>
                <a:latin typeface="Arial"/>
                <a:cs typeface="Arial"/>
              </a:rPr>
              <a:t> </a:t>
            </a:r>
            <a:r>
              <a:rPr sz="2200" dirty="0">
                <a:solidFill>
                  <a:srgbClr val="1F487C"/>
                </a:solidFill>
                <a:latin typeface="Arial"/>
                <a:cs typeface="Arial"/>
              </a:rPr>
              <a:t>return of</a:t>
            </a:r>
            <a:r>
              <a:rPr sz="2200" spc="-10" dirty="0">
                <a:solidFill>
                  <a:srgbClr val="1F487C"/>
                </a:solidFill>
                <a:latin typeface="Arial"/>
                <a:cs typeface="Arial"/>
              </a:rPr>
              <a:t> </a:t>
            </a:r>
            <a:r>
              <a:rPr sz="2200" dirty="0">
                <a:solidFill>
                  <a:srgbClr val="1F487C"/>
                </a:solidFill>
                <a:latin typeface="Arial"/>
                <a:cs typeface="Arial"/>
              </a:rPr>
              <a:t>your</a:t>
            </a:r>
            <a:r>
              <a:rPr sz="2200" spc="-10" dirty="0">
                <a:solidFill>
                  <a:srgbClr val="1F487C"/>
                </a:solidFill>
                <a:latin typeface="Arial"/>
                <a:cs typeface="Arial"/>
              </a:rPr>
              <a:t> </a:t>
            </a:r>
            <a:r>
              <a:rPr sz="2200" dirty="0">
                <a:solidFill>
                  <a:srgbClr val="1F487C"/>
                </a:solidFill>
                <a:latin typeface="Arial"/>
                <a:cs typeface="Arial"/>
              </a:rPr>
              <a:t>contributions</a:t>
            </a:r>
            <a:r>
              <a:rPr sz="2200" spc="-5" dirty="0">
                <a:solidFill>
                  <a:srgbClr val="1F487C"/>
                </a:solidFill>
                <a:latin typeface="Arial"/>
                <a:cs typeface="Arial"/>
              </a:rPr>
              <a:t> </a:t>
            </a:r>
            <a:r>
              <a:rPr sz="2200" spc="-20" dirty="0">
                <a:solidFill>
                  <a:srgbClr val="1F487C"/>
                </a:solidFill>
                <a:latin typeface="Arial"/>
                <a:cs typeface="Arial"/>
              </a:rPr>
              <a:t>with </a:t>
            </a:r>
            <a:r>
              <a:rPr sz="2200" spc="-10" dirty="0">
                <a:solidFill>
                  <a:srgbClr val="1F487C"/>
                </a:solidFill>
                <a:latin typeface="Arial"/>
                <a:cs typeface="Arial"/>
              </a:rPr>
              <a:t>interest.</a:t>
            </a:r>
            <a:endParaRPr sz="2200">
              <a:latin typeface="Arial"/>
              <a:cs typeface="Arial"/>
            </a:endParaRPr>
          </a:p>
          <a:p>
            <a:pPr marL="355600" marR="66675" indent="-342900">
              <a:lnSpc>
                <a:spcPct val="80000"/>
              </a:lnSpc>
              <a:spcBef>
                <a:spcPts val="530"/>
              </a:spcBef>
              <a:buChar char="•"/>
              <a:tabLst>
                <a:tab pos="355600" algn="l"/>
              </a:tabLst>
            </a:pPr>
            <a:r>
              <a:rPr sz="2200" dirty="0">
                <a:solidFill>
                  <a:srgbClr val="1F487C"/>
                </a:solidFill>
                <a:latin typeface="Arial"/>
                <a:cs typeface="Arial"/>
              </a:rPr>
              <a:t>Interest is</a:t>
            </a:r>
            <a:r>
              <a:rPr sz="2200" spc="-5" dirty="0">
                <a:solidFill>
                  <a:srgbClr val="1F487C"/>
                </a:solidFill>
                <a:latin typeface="Arial"/>
                <a:cs typeface="Arial"/>
              </a:rPr>
              <a:t> </a:t>
            </a:r>
            <a:r>
              <a:rPr sz="2200" dirty="0">
                <a:solidFill>
                  <a:srgbClr val="1F487C"/>
                </a:solidFill>
                <a:latin typeface="Arial"/>
                <a:cs typeface="Arial"/>
              </a:rPr>
              <a:t>credited</a:t>
            </a:r>
            <a:r>
              <a:rPr sz="2200" spc="-5" dirty="0">
                <a:solidFill>
                  <a:srgbClr val="1F487C"/>
                </a:solidFill>
                <a:latin typeface="Arial"/>
                <a:cs typeface="Arial"/>
              </a:rPr>
              <a:t> </a:t>
            </a:r>
            <a:r>
              <a:rPr sz="2200" dirty="0">
                <a:solidFill>
                  <a:srgbClr val="1F487C"/>
                </a:solidFill>
                <a:latin typeface="Arial"/>
                <a:cs typeface="Arial"/>
              </a:rPr>
              <a:t>for periods after March</a:t>
            </a:r>
            <a:r>
              <a:rPr sz="2200" spc="-5" dirty="0">
                <a:solidFill>
                  <a:srgbClr val="1F487C"/>
                </a:solidFill>
                <a:latin typeface="Arial"/>
                <a:cs typeface="Arial"/>
              </a:rPr>
              <a:t> </a:t>
            </a:r>
            <a:r>
              <a:rPr sz="2200" dirty="0">
                <a:solidFill>
                  <a:srgbClr val="1F487C"/>
                </a:solidFill>
                <a:latin typeface="Arial"/>
                <a:cs typeface="Arial"/>
              </a:rPr>
              <a:t>1,</a:t>
            </a:r>
            <a:r>
              <a:rPr sz="2200" spc="-5" dirty="0">
                <a:solidFill>
                  <a:srgbClr val="1F487C"/>
                </a:solidFill>
                <a:latin typeface="Arial"/>
                <a:cs typeface="Arial"/>
              </a:rPr>
              <a:t> </a:t>
            </a:r>
            <a:r>
              <a:rPr sz="2200" dirty="0">
                <a:solidFill>
                  <a:srgbClr val="1F487C"/>
                </a:solidFill>
                <a:latin typeface="Arial"/>
                <a:cs typeface="Arial"/>
              </a:rPr>
              <a:t>1968, at</a:t>
            </a:r>
            <a:r>
              <a:rPr sz="2200" spc="-5" dirty="0">
                <a:solidFill>
                  <a:srgbClr val="1F487C"/>
                </a:solidFill>
                <a:latin typeface="Arial"/>
                <a:cs typeface="Arial"/>
              </a:rPr>
              <a:t> </a:t>
            </a:r>
            <a:r>
              <a:rPr sz="2200" dirty="0">
                <a:solidFill>
                  <a:srgbClr val="1F487C"/>
                </a:solidFill>
                <a:latin typeface="Arial"/>
                <a:cs typeface="Arial"/>
              </a:rPr>
              <a:t>the </a:t>
            </a:r>
            <a:r>
              <a:rPr sz="2200" spc="-20" dirty="0">
                <a:solidFill>
                  <a:srgbClr val="1F487C"/>
                </a:solidFill>
                <a:latin typeface="Arial"/>
                <a:cs typeface="Arial"/>
              </a:rPr>
              <a:t>rate </a:t>
            </a:r>
            <a:r>
              <a:rPr sz="2200" dirty="0">
                <a:solidFill>
                  <a:srgbClr val="1F487C"/>
                </a:solidFill>
                <a:latin typeface="Arial"/>
                <a:cs typeface="Arial"/>
              </a:rPr>
              <a:t>of</a:t>
            </a:r>
            <a:r>
              <a:rPr sz="2200" spc="-15" dirty="0">
                <a:solidFill>
                  <a:srgbClr val="1F487C"/>
                </a:solidFill>
                <a:latin typeface="Arial"/>
                <a:cs typeface="Arial"/>
              </a:rPr>
              <a:t> </a:t>
            </a:r>
            <a:r>
              <a:rPr sz="2200" dirty="0">
                <a:solidFill>
                  <a:srgbClr val="1F487C"/>
                </a:solidFill>
                <a:latin typeface="Arial"/>
                <a:cs typeface="Arial"/>
              </a:rPr>
              <a:t>3%</a:t>
            </a:r>
            <a:r>
              <a:rPr sz="2200" spc="-15" dirty="0">
                <a:solidFill>
                  <a:srgbClr val="1F487C"/>
                </a:solidFill>
                <a:latin typeface="Arial"/>
                <a:cs typeface="Arial"/>
              </a:rPr>
              <a:t> </a:t>
            </a:r>
            <a:r>
              <a:rPr sz="2200" dirty="0">
                <a:solidFill>
                  <a:srgbClr val="1F487C"/>
                </a:solidFill>
                <a:latin typeface="Arial"/>
                <a:cs typeface="Arial"/>
              </a:rPr>
              <a:t>compounded</a:t>
            </a:r>
            <a:r>
              <a:rPr sz="2200" spc="-15" dirty="0">
                <a:solidFill>
                  <a:srgbClr val="1F487C"/>
                </a:solidFill>
                <a:latin typeface="Arial"/>
                <a:cs typeface="Arial"/>
              </a:rPr>
              <a:t> </a:t>
            </a:r>
            <a:r>
              <a:rPr sz="2200" spc="-10" dirty="0">
                <a:solidFill>
                  <a:srgbClr val="1F487C"/>
                </a:solidFill>
                <a:latin typeface="Arial"/>
                <a:cs typeface="Arial"/>
              </a:rPr>
              <a:t>annually.</a:t>
            </a:r>
            <a:endParaRPr sz="2200">
              <a:latin typeface="Arial"/>
              <a:cs typeface="Arial"/>
            </a:endParaRPr>
          </a:p>
          <a:p>
            <a:pPr marL="355600" marR="176530" indent="-342900">
              <a:lnSpc>
                <a:spcPts val="2110"/>
              </a:lnSpc>
              <a:spcBef>
                <a:spcPts val="509"/>
              </a:spcBef>
              <a:buChar char="•"/>
              <a:tabLst>
                <a:tab pos="355600" algn="l"/>
              </a:tabLst>
            </a:pPr>
            <a:r>
              <a:rPr sz="2200" dirty="0">
                <a:solidFill>
                  <a:srgbClr val="1F487C"/>
                </a:solidFill>
                <a:latin typeface="Arial"/>
                <a:cs typeface="Arial"/>
              </a:rPr>
              <a:t>If</a:t>
            </a:r>
            <a:r>
              <a:rPr sz="2200" spc="-10" dirty="0">
                <a:solidFill>
                  <a:srgbClr val="1F487C"/>
                </a:solidFill>
                <a:latin typeface="Arial"/>
                <a:cs typeface="Arial"/>
              </a:rPr>
              <a:t> </a:t>
            </a:r>
            <a:r>
              <a:rPr sz="2200" dirty="0">
                <a:solidFill>
                  <a:srgbClr val="1F487C"/>
                </a:solidFill>
                <a:latin typeface="Arial"/>
                <a:cs typeface="Arial"/>
              </a:rPr>
              <a:t>you</a:t>
            </a:r>
            <a:r>
              <a:rPr sz="2200" spc="-5" dirty="0">
                <a:solidFill>
                  <a:srgbClr val="1F487C"/>
                </a:solidFill>
                <a:latin typeface="Arial"/>
                <a:cs typeface="Arial"/>
              </a:rPr>
              <a:t> </a:t>
            </a:r>
            <a:r>
              <a:rPr sz="2200" dirty="0">
                <a:solidFill>
                  <a:srgbClr val="1F487C"/>
                </a:solidFill>
                <a:latin typeface="Arial"/>
                <a:cs typeface="Arial"/>
              </a:rPr>
              <a:t>leave</a:t>
            </a:r>
            <a:r>
              <a:rPr sz="2200" spc="-10" dirty="0">
                <a:solidFill>
                  <a:srgbClr val="1F487C"/>
                </a:solidFill>
                <a:latin typeface="Arial"/>
                <a:cs typeface="Arial"/>
              </a:rPr>
              <a:t> </a:t>
            </a:r>
            <a:r>
              <a:rPr sz="2200" dirty="0">
                <a:solidFill>
                  <a:srgbClr val="1F487C"/>
                </a:solidFill>
                <a:latin typeface="Arial"/>
                <a:cs typeface="Arial"/>
              </a:rPr>
              <a:t>after completing</a:t>
            </a:r>
            <a:r>
              <a:rPr sz="2200" spc="-10" dirty="0">
                <a:solidFill>
                  <a:srgbClr val="1F487C"/>
                </a:solidFill>
                <a:latin typeface="Arial"/>
                <a:cs typeface="Arial"/>
              </a:rPr>
              <a:t> </a:t>
            </a:r>
            <a:r>
              <a:rPr sz="2200" dirty="0">
                <a:solidFill>
                  <a:srgbClr val="1F487C"/>
                </a:solidFill>
                <a:latin typeface="Arial"/>
                <a:cs typeface="Arial"/>
              </a:rPr>
              <a:t>at</a:t>
            </a:r>
            <a:r>
              <a:rPr sz="2200" spc="-5" dirty="0">
                <a:solidFill>
                  <a:srgbClr val="1F487C"/>
                </a:solidFill>
                <a:latin typeface="Arial"/>
                <a:cs typeface="Arial"/>
              </a:rPr>
              <a:t> </a:t>
            </a:r>
            <a:r>
              <a:rPr sz="2200" dirty="0">
                <a:solidFill>
                  <a:srgbClr val="1F487C"/>
                </a:solidFill>
                <a:latin typeface="Arial"/>
                <a:cs typeface="Arial"/>
              </a:rPr>
              <a:t>least</a:t>
            </a:r>
            <a:r>
              <a:rPr sz="2200" spc="-10" dirty="0">
                <a:solidFill>
                  <a:srgbClr val="1F487C"/>
                </a:solidFill>
                <a:latin typeface="Arial"/>
                <a:cs typeface="Arial"/>
              </a:rPr>
              <a:t> </a:t>
            </a:r>
            <a:r>
              <a:rPr sz="2200" dirty="0">
                <a:solidFill>
                  <a:srgbClr val="FF0000"/>
                </a:solidFill>
                <a:latin typeface="Arial"/>
                <a:cs typeface="Arial"/>
              </a:rPr>
              <a:t>five</a:t>
            </a:r>
            <a:r>
              <a:rPr sz="2200" spc="-5" dirty="0">
                <a:solidFill>
                  <a:srgbClr val="FF0000"/>
                </a:solidFill>
                <a:latin typeface="Arial"/>
                <a:cs typeface="Arial"/>
              </a:rPr>
              <a:t> </a:t>
            </a:r>
            <a:r>
              <a:rPr sz="2200" dirty="0">
                <a:solidFill>
                  <a:srgbClr val="1F487C"/>
                </a:solidFill>
                <a:latin typeface="Arial"/>
                <a:cs typeface="Arial"/>
              </a:rPr>
              <a:t>years</a:t>
            </a:r>
            <a:r>
              <a:rPr sz="2200" spc="-10" dirty="0">
                <a:solidFill>
                  <a:srgbClr val="1F487C"/>
                </a:solidFill>
                <a:latin typeface="Arial"/>
                <a:cs typeface="Arial"/>
              </a:rPr>
              <a:t> </a:t>
            </a:r>
            <a:r>
              <a:rPr sz="2200" dirty="0">
                <a:solidFill>
                  <a:srgbClr val="1F487C"/>
                </a:solidFill>
                <a:latin typeface="Arial"/>
                <a:cs typeface="Arial"/>
              </a:rPr>
              <a:t>of</a:t>
            </a:r>
            <a:r>
              <a:rPr sz="2200" spc="-5" dirty="0">
                <a:solidFill>
                  <a:srgbClr val="1F487C"/>
                </a:solidFill>
                <a:latin typeface="Arial"/>
                <a:cs typeface="Arial"/>
              </a:rPr>
              <a:t> </a:t>
            </a:r>
            <a:r>
              <a:rPr sz="2200" spc="-10" dirty="0">
                <a:solidFill>
                  <a:srgbClr val="1F487C"/>
                </a:solidFill>
                <a:latin typeface="Arial"/>
                <a:cs typeface="Arial"/>
              </a:rPr>
              <a:t>continuous </a:t>
            </a:r>
            <a:r>
              <a:rPr sz="2200" dirty="0">
                <a:solidFill>
                  <a:srgbClr val="1F487C"/>
                </a:solidFill>
                <a:latin typeface="Arial"/>
                <a:cs typeface="Arial"/>
              </a:rPr>
              <a:t>service,</a:t>
            </a:r>
            <a:r>
              <a:rPr sz="2200" spc="-15" dirty="0">
                <a:solidFill>
                  <a:srgbClr val="1F487C"/>
                </a:solidFill>
                <a:latin typeface="Arial"/>
                <a:cs typeface="Arial"/>
              </a:rPr>
              <a:t> </a:t>
            </a:r>
            <a:r>
              <a:rPr sz="2200" dirty="0">
                <a:solidFill>
                  <a:srgbClr val="1F487C"/>
                </a:solidFill>
                <a:latin typeface="Arial"/>
                <a:cs typeface="Arial"/>
              </a:rPr>
              <a:t>you</a:t>
            </a:r>
            <a:r>
              <a:rPr sz="2200" spc="-15" dirty="0">
                <a:solidFill>
                  <a:srgbClr val="1F487C"/>
                </a:solidFill>
                <a:latin typeface="Arial"/>
                <a:cs typeface="Arial"/>
              </a:rPr>
              <a:t> </a:t>
            </a:r>
            <a:r>
              <a:rPr sz="2200" dirty="0">
                <a:solidFill>
                  <a:srgbClr val="1F487C"/>
                </a:solidFill>
                <a:latin typeface="Arial"/>
                <a:cs typeface="Arial"/>
              </a:rPr>
              <a:t>may</a:t>
            </a:r>
            <a:r>
              <a:rPr sz="2200" spc="-10" dirty="0">
                <a:solidFill>
                  <a:srgbClr val="1F487C"/>
                </a:solidFill>
                <a:latin typeface="Arial"/>
                <a:cs typeface="Arial"/>
              </a:rPr>
              <a:t> </a:t>
            </a:r>
            <a:r>
              <a:rPr sz="2200" dirty="0">
                <a:solidFill>
                  <a:srgbClr val="1F487C"/>
                </a:solidFill>
                <a:latin typeface="Arial"/>
                <a:cs typeface="Arial"/>
              </a:rPr>
              <a:t>leave</a:t>
            </a:r>
            <a:r>
              <a:rPr sz="2200" spc="-10" dirty="0">
                <a:solidFill>
                  <a:srgbClr val="1F487C"/>
                </a:solidFill>
                <a:latin typeface="Arial"/>
                <a:cs typeface="Arial"/>
              </a:rPr>
              <a:t> </a:t>
            </a:r>
            <a:r>
              <a:rPr sz="2200" dirty="0">
                <a:solidFill>
                  <a:srgbClr val="1F487C"/>
                </a:solidFill>
                <a:latin typeface="Arial"/>
                <a:cs typeface="Arial"/>
              </a:rPr>
              <a:t>your</a:t>
            </a:r>
            <a:r>
              <a:rPr sz="2200" spc="-15" dirty="0">
                <a:solidFill>
                  <a:srgbClr val="1F487C"/>
                </a:solidFill>
                <a:latin typeface="Arial"/>
                <a:cs typeface="Arial"/>
              </a:rPr>
              <a:t> </a:t>
            </a:r>
            <a:r>
              <a:rPr sz="2200" dirty="0">
                <a:solidFill>
                  <a:srgbClr val="1F487C"/>
                </a:solidFill>
                <a:latin typeface="Arial"/>
                <a:cs typeface="Arial"/>
              </a:rPr>
              <a:t>contributions</a:t>
            </a:r>
            <a:r>
              <a:rPr sz="2200" spc="-10" dirty="0">
                <a:solidFill>
                  <a:srgbClr val="1F487C"/>
                </a:solidFill>
                <a:latin typeface="Arial"/>
                <a:cs typeface="Arial"/>
              </a:rPr>
              <a:t> </a:t>
            </a:r>
            <a:r>
              <a:rPr sz="2200" dirty="0">
                <a:solidFill>
                  <a:srgbClr val="1F487C"/>
                </a:solidFill>
                <a:latin typeface="Arial"/>
                <a:cs typeface="Arial"/>
              </a:rPr>
              <a:t>in</a:t>
            </a:r>
            <a:r>
              <a:rPr sz="2200" spc="-10" dirty="0">
                <a:solidFill>
                  <a:srgbClr val="1F487C"/>
                </a:solidFill>
                <a:latin typeface="Arial"/>
                <a:cs typeface="Arial"/>
              </a:rPr>
              <a:t> </a:t>
            </a:r>
            <a:r>
              <a:rPr sz="2200" dirty="0">
                <a:solidFill>
                  <a:srgbClr val="1F487C"/>
                </a:solidFill>
                <a:latin typeface="Arial"/>
                <a:cs typeface="Arial"/>
              </a:rPr>
              <a:t>the</a:t>
            </a:r>
            <a:r>
              <a:rPr sz="2200" spc="-10" dirty="0">
                <a:solidFill>
                  <a:srgbClr val="1F487C"/>
                </a:solidFill>
                <a:latin typeface="Arial"/>
                <a:cs typeface="Arial"/>
              </a:rPr>
              <a:t> </a:t>
            </a:r>
            <a:r>
              <a:rPr sz="2200" dirty="0">
                <a:solidFill>
                  <a:srgbClr val="1F487C"/>
                </a:solidFill>
                <a:latin typeface="Arial"/>
                <a:cs typeface="Arial"/>
              </a:rPr>
              <a:t>Plan</a:t>
            </a:r>
            <a:r>
              <a:rPr sz="2200" spc="-10" dirty="0">
                <a:solidFill>
                  <a:srgbClr val="1F487C"/>
                </a:solidFill>
                <a:latin typeface="Arial"/>
                <a:cs typeface="Arial"/>
              </a:rPr>
              <a:t> </a:t>
            </a:r>
            <a:r>
              <a:rPr sz="2200" spc="-25" dirty="0">
                <a:solidFill>
                  <a:srgbClr val="1F487C"/>
                </a:solidFill>
                <a:latin typeface="Arial"/>
                <a:cs typeface="Arial"/>
              </a:rPr>
              <a:t>and </a:t>
            </a:r>
            <a:r>
              <a:rPr sz="2200" dirty="0">
                <a:solidFill>
                  <a:srgbClr val="1F487C"/>
                </a:solidFill>
                <a:latin typeface="Arial"/>
                <a:cs typeface="Arial"/>
              </a:rPr>
              <a:t>receive</a:t>
            </a:r>
            <a:r>
              <a:rPr sz="2200" spc="-10" dirty="0">
                <a:solidFill>
                  <a:srgbClr val="1F487C"/>
                </a:solidFill>
                <a:latin typeface="Arial"/>
                <a:cs typeface="Arial"/>
              </a:rPr>
              <a:t> </a:t>
            </a:r>
            <a:r>
              <a:rPr sz="2200" dirty="0">
                <a:solidFill>
                  <a:srgbClr val="1F487C"/>
                </a:solidFill>
                <a:latin typeface="Arial"/>
                <a:cs typeface="Arial"/>
              </a:rPr>
              <a:t>a</a:t>
            </a:r>
            <a:r>
              <a:rPr sz="2200" spc="-20" dirty="0">
                <a:solidFill>
                  <a:srgbClr val="1F487C"/>
                </a:solidFill>
                <a:latin typeface="Arial"/>
                <a:cs typeface="Arial"/>
              </a:rPr>
              <a:t> </a:t>
            </a:r>
            <a:r>
              <a:rPr sz="2200" dirty="0">
                <a:solidFill>
                  <a:srgbClr val="1F487C"/>
                </a:solidFill>
                <a:latin typeface="Arial"/>
                <a:cs typeface="Arial"/>
              </a:rPr>
              <a:t>deferred</a:t>
            </a:r>
            <a:r>
              <a:rPr sz="2200" spc="10" dirty="0">
                <a:solidFill>
                  <a:srgbClr val="1F487C"/>
                </a:solidFill>
                <a:latin typeface="Arial"/>
                <a:cs typeface="Arial"/>
              </a:rPr>
              <a:t> </a:t>
            </a:r>
            <a:r>
              <a:rPr sz="2200" dirty="0">
                <a:solidFill>
                  <a:srgbClr val="1F487C"/>
                </a:solidFill>
                <a:latin typeface="Arial"/>
                <a:cs typeface="Arial"/>
              </a:rPr>
              <a:t>vested</a:t>
            </a:r>
            <a:r>
              <a:rPr sz="2200" spc="-10" dirty="0">
                <a:solidFill>
                  <a:srgbClr val="1F487C"/>
                </a:solidFill>
                <a:latin typeface="Arial"/>
                <a:cs typeface="Arial"/>
              </a:rPr>
              <a:t> </a:t>
            </a:r>
            <a:r>
              <a:rPr sz="2200" dirty="0">
                <a:solidFill>
                  <a:srgbClr val="1F487C"/>
                </a:solidFill>
                <a:latin typeface="Arial"/>
                <a:cs typeface="Arial"/>
              </a:rPr>
              <a:t>benefit</a:t>
            </a:r>
            <a:r>
              <a:rPr sz="2200" spc="-5" dirty="0">
                <a:solidFill>
                  <a:srgbClr val="1F487C"/>
                </a:solidFill>
                <a:latin typeface="Arial"/>
                <a:cs typeface="Arial"/>
              </a:rPr>
              <a:t> </a:t>
            </a:r>
            <a:r>
              <a:rPr sz="2200" dirty="0">
                <a:solidFill>
                  <a:srgbClr val="1F487C"/>
                </a:solidFill>
                <a:latin typeface="Arial"/>
                <a:cs typeface="Arial"/>
              </a:rPr>
              <a:t>as</a:t>
            </a:r>
            <a:r>
              <a:rPr sz="2200" spc="-10" dirty="0">
                <a:solidFill>
                  <a:srgbClr val="1F487C"/>
                </a:solidFill>
                <a:latin typeface="Arial"/>
                <a:cs typeface="Arial"/>
              </a:rPr>
              <a:t> </a:t>
            </a:r>
            <a:r>
              <a:rPr sz="2200" dirty="0">
                <a:solidFill>
                  <a:srgbClr val="1F487C"/>
                </a:solidFill>
                <a:latin typeface="Arial"/>
                <a:cs typeface="Arial"/>
              </a:rPr>
              <a:t>early as</a:t>
            </a:r>
            <a:r>
              <a:rPr sz="2200" spc="-10" dirty="0">
                <a:solidFill>
                  <a:srgbClr val="1F487C"/>
                </a:solidFill>
                <a:latin typeface="Arial"/>
                <a:cs typeface="Arial"/>
              </a:rPr>
              <a:t> </a:t>
            </a:r>
            <a:r>
              <a:rPr sz="2200" dirty="0">
                <a:solidFill>
                  <a:srgbClr val="1F487C"/>
                </a:solidFill>
                <a:latin typeface="Arial"/>
                <a:cs typeface="Arial"/>
              </a:rPr>
              <a:t>age</a:t>
            </a:r>
            <a:r>
              <a:rPr sz="2200" spc="-5" dirty="0">
                <a:solidFill>
                  <a:srgbClr val="1F487C"/>
                </a:solidFill>
                <a:latin typeface="Arial"/>
                <a:cs typeface="Arial"/>
              </a:rPr>
              <a:t> </a:t>
            </a:r>
            <a:r>
              <a:rPr sz="2200" spc="-25" dirty="0">
                <a:solidFill>
                  <a:srgbClr val="1F487C"/>
                </a:solidFill>
                <a:latin typeface="Arial"/>
                <a:cs typeface="Arial"/>
              </a:rPr>
              <a:t>52.</a:t>
            </a:r>
            <a:endParaRPr sz="2200">
              <a:latin typeface="Arial"/>
              <a:cs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84150" rIns="0" bIns="0" rtlCol="0">
            <a:spAutoFit/>
          </a:bodyPr>
          <a:lstStyle/>
          <a:p>
            <a:pPr marL="4009390">
              <a:lnSpc>
                <a:spcPct val="100000"/>
              </a:lnSpc>
              <a:spcBef>
                <a:spcPts val="100"/>
              </a:spcBef>
            </a:pPr>
            <a:r>
              <a:rPr sz="2500" dirty="0"/>
              <a:t>Credited</a:t>
            </a:r>
            <a:r>
              <a:rPr sz="2500" spc="-10" dirty="0"/>
              <a:t> Service</a:t>
            </a:r>
            <a:endParaRPr sz="2500"/>
          </a:p>
        </p:txBody>
      </p:sp>
      <p:sp>
        <p:nvSpPr>
          <p:cNvPr id="3" name="object 3"/>
          <p:cNvSpPr txBox="1"/>
          <p:nvPr/>
        </p:nvSpPr>
        <p:spPr>
          <a:xfrm>
            <a:off x="535940" y="1009141"/>
            <a:ext cx="8037830" cy="4536440"/>
          </a:xfrm>
          <a:prstGeom prst="rect">
            <a:avLst/>
          </a:prstGeom>
        </p:spPr>
        <p:txBody>
          <a:bodyPr vert="horz" wrap="square" lIns="0" tIns="12065" rIns="0" bIns="0" rtlCol="0">
            <a:spAutoFit/>
          </a:bodyPr>
          <a:lstStyle/>
          <a:p>
            <a:pPr marL="12700">
              <a:lnSpc>
                <a:spcPct val="100000"/>
              </a:lnSpc>
              <a:spcBef>
                <a:spcPts val="95"/>
              </a:spcBef>
            </a:pPr>
            <a:r>
              <a:rPr sz="2000" b="1" dirty="0">
                <a:solidFill>
                  <a:srgbClr val="1F487C"/>
                </a:solidFill>
                <a:latin typeface="Arial"/>
                <a:cs typeface="Arial"/>
              </a:rPr>
              <a:t>CREDITED</a:t>
            </a:r>
            <a:r>
              <a:rPr sz="2000" b="1" spc="-75" dirty="0">
                <a:solidFill>
                  <a:srgbClr val="1F487C"/>
                </a:solidFill>
                <a:latin typeface="Arial"/>
                <a:cs typeface="Arial"/>
              </a:rPr>
              <a:t> </a:t>
            </a:r>
            <a:r>
              <a:rPr sz="2000" b="1" spc="-10" dirty="0">
                <a:solidFill>
                  <a:srgbClr val="1F487C"/>
                </a:solidFill>
                <a:latin typeface="Arial"/>
                <a:cs typeface="Arial"/>
              </a:rPr>
              <a:t>SERVICE</a:t>
            </a:r>
            <a:endParaRPr sz="2000">
              <a:latin typeface="Arial"/>
              <a:cs typeface="Arial"/>
            </a:endParaRPr>
          </a:p>
          <a:p>
            <a:pPr>
              <a:lnSpc>
                <a:spcPct val="100000"/>
              </a:lnSpc>
              <a:spcBef>
                <a:spcPts val="5"/>
              </a:spcBef>
            </a:pPr>
            <a:endParaRPr sz="2500">
              <a:latin typeface="Arial"/>
              <a:cs typeface="Arial"/>
            </a:endParaRPr>
          </a:p>
          <a:p>
            <a:pPr marL="355600" marR="5080" indent="-342900">
              <a:lnSpc>
                <a:spcPct val="80000"/>
              </a:lnSpc>
              <a:buChar char="•"/>
              <a:tabLst>
                <a:tab pos="355600" algn="l"/>
              </a:tabLst>
            </a:pPr>
            <a:r>
              <a:rPr sz="2000" spc="-40" dirty="0">
                <a:solidFill>
                  <a:srgbClr val="1F487C"/>
                </a:solidFill>
                <a:latin typeface="Arial"/>
                <a:cs typeface="Arial"/>
              </a:rPr>
              <a:t>Your</a:t>
            </a:r>
            <a:r>
              <a:rPr sz="2000" spc="-65" dirty="0">
                <a:solidFill>
                  <a:srgbClr val="1F487C"/>
                </a:solidFill>
                <a:latin typeface="Arial"/>
                <a:cs typeface="Arial"/>
              </a:rPr>
              <a:t> </a:t>
            </a:r>
            <a:r>
              <a:rPr sz="2000" dirty="0">
                <a:solidFill>
                  <a:srgbClr val="1F487C"/>
                </a:solidFill>
                <a:latin typeface="Arial"/>
                <a:cs typeface="Arial"/>
              </a:rPr>
              <a:t>“credited</a:t>
            </a:r>
            <a:r>
              <a:rPr sz="2000" spc="-65" dirty="0">
                <a:solidFill>
                  <a:srgbClr val="1F487C"/>
                </a:solidFill>
                <a:latin typeface="Arial"/>
                <a:cs typeface="Arial"/>
              </a:rPr>
              <a:t> </a:t>
            </a:r>
            <a:r>
              <a:rPr sz="2000" dirty="0">
                <a:solidFill>
                  <a:srgbClr val="1F487C"/>
                </a:solidFill>
                <a:latin typeface="Arial"/>
                <a:cs typeface="Arial"/>
              </a:rPr>
              <a:t>service”</a:t>
            </a:r>
            <a:r>
              <a:rPr sz="2000" spc="-65" dirty="0">
                <a:solidFill>
                  <a:srgbClr val="1F487C"/>
                </a:solidFill>
                <a:latin typeface="Arial"/>
                <a:cs typeface="Arial"/>
              </a:rPr>
              <a:t> </a:t>
            </a:r>
            <a:r>
              <a:rPr sz="2000" dirty="0">
                <a:solidFill>
                  <a:srgbClr val="1F487C"/>
                </a:solidFill>
                <a:latin typeface="Arial"/>
                <a:cs typeface="Arial"/>
              </a:rPr>
              <a:t>is</a:t>
            </a:r>
            <a:r>
              <a:rPr sz="2000" spc="-65" dirty="0">
                <a:solidFill>
                  <a:srgbClr val="1F487C"/>
                </a:solidFill>
                <a:latin typeface="Arial"/>
                <a:cs typeface="Arial"/>
              </a:rPr>
              <a:t> </a:t>
            </a:r>
            <a:r>
              <a:rPr sz="2000" dirty="0">
                <a:solidFill>
                  <a:srgbClr val="1F487C"/>
                </a:solidFill>
                <a:latin typeface="Arial"/>
                <a:cs typeface="Arial"/>
              </a:rPr>
              <a:t>an</a:t>
            </a:r>
            <a:r>
              <a:rPr sz="2000" spc="-65" dirty="0">
                <a:solidFill>
                  <a:srgbClr val="1F487C"/>
                </a:solidFill>
                <a:latin typeface="Arial"/>
                <a:cs typeface="Arial"/>
              </a:rPr>
              <a:t> </a:t>
            </a:r>
            <a:r>
              <a:rPr sz="2000" dirty="0">
                <a:solidFill>
                  <a:srgbClr val="1F487C"/>
                </a:solidFill>
                <a:latin typeface="Arial"/>
                <a:cs typeface="Arial"/>
              </a:rPr>
              <a:t>important</a:t>
            </a:r>
            <a:r>
              <a:rPr sz="2000" spc="-70" dirty="0">
                <a:solidFill>
                  <a:srgbClr val="1F487C"/>
                </a:solidFill>
                <a:latin typeface="Arial"/>
                <a:cs typeface="Arial"/>
              </a:rPr>
              <a:t> </a:t>
            </a:r>
            <a:r>
              <a:rPr sz="2000" dirty="0">
                <a:solidFill>
                  <a:srgbClr val="1F487C"/>
                </a:solidFill>
                <a:latin typeface="Arial"/>
                <a:cs typeface="Arial"/>
              </a:rPr>
              <a:t>factor</a:t>
            </a:r>
            <a:r>
              <a:rPr sz="2000" spc="-80" dirty="0">
                <a:solidFill>
                  <a:srgbClr val="1F487C"/>
                </a:solidFill>
                <a:latin typeface="Arial"/>
                <a:cs typeface="Arial"/>
              </a:rPr>
              <a:t> </a:t>
            </a:r>
            <a:r>
              <a:rPr sz="2000" dirty="0">
                <a:solidFill>
                  <a:srgbClr val="1F487C"/>
                </a:solidFill>
                <a:latin typeface="Arial"/>
                <a:cs typeface="Arial"/>
              </a:rPr>
              <a:t>in</a:t>
            </a:r>
            <a:r>
              <a:rPr sz="2000" spc="-65" dirty="0">
                <a:solidFill>
                  <a:srgbClr val="1F487C"/>
                </a:solidFill>
                <a:latin typeface="Arial"/>
                <a:cs typeface="Arial"/>
              </a:rPr>
              <a:t> </a:t>
            </a:r>
            <a:r>
              <a:rPr sz="2000" dirty="0">
                <a:solidFill>
                  <a:srgbClr val="1F487C"/>
                </a:solidFill>
                <a:latin typeface="Arial"/>
                <a:cs typeface="Arial"/>
              </a:rPr>
              <a:t>calculating</a:t>
            </a:r>
            <a:r>
              <a:rPr sz="2000" spc="-55" dirty="0">
                <a:solidFill>
                  <a:srgbClr val="1F487C"/>
                </a:solidFill>
                <a:latin typeface="Arial"/>
                <a:cs typeface="Arial"/>
              </a:rPr>
              <a:t> </a:t>
            </a:r>
            <a:r>
              <a:rPr sz="2000" spc="-20" dirty="0">
                <a:solidFill>
                  <a:srgbClr val="1F487C"/>
                </a:solidFill>
                <a:latin typeface="Arial"/>
                <a:cs typeface="Arial"/>
              </a:rPr>
              <a:t>your </a:t>
            </a:r>
            <a:r>
              <a:rPr sz="2000" dirty="0">
                <a:solidFill>
                  <a:srgbClr val="1F487C"/>
                </a:solidFill>
                <a:latin typeface="Arial"/>
                <a:cs typeface="Arial"/>
              </a:rPr>
              <a:t>retirement</a:t>
            </a:r>
            <a:r>
              <a:rPr sz="2000" spc="-75" dirty="0">
                <a:solidFill>
                  <a:srgbClr val="1F487C"/>
                </a:solidFill>
                <a:latin typeface="Arial"/>
                <a:cs typeface="Arial"/>
              </a:rPr>
              <a:t> </a:t>
            </a:r>
            <a:r>
              <a:rPr sz="2000" dirty="0">
                <a:solidFill>
                  <a:srgbClr val="1F487C"/>
                </a:solidFill>
                <a:latin typeface="Arial"/>
                <a:cs typeface="Arial"/>
              </a:rPr>
              <a:t>income.</a:t>
            </a:r>
            <a:r>
              <a:rPr sz="2000" spc="-70" dirty="0">
                <a:solidFill>
                  <a:srgbClr val="1F487C"/>
                </a:solidFill>
                <a:latin typeface="Arial"/>
                <a:cs typeface="Arial"/>
              </a:rPr>
              <a:t> </a:t>
            </a:r>
            <a:r>
              <a:rPr sz="2000" dirty="0">
                <a:solidFill>
                  <a:srgbClr val="1F487C"/>
                </a:solidFill>
                <a:latin typeface="Arial"/>
                <a:cs typeface="Arial"/>
              </a:rPr>
              <a:t>Credited</a:t>
            </a:r>
            <a:r>
              <a:rPr sz="2000" spc="-65" dirty="0">
                <a:solidFill>
                  <a:srgbClr val="1F487C"/>
                </a:solidFill>
                <a:latin typeface="Arial"/>
                <a:cs typeface="Arial"/>
              </a:rPr>
              <a:t> </a:t>
            </a:r>
            <a:r>
              <a:rPr sz="2000" dirty="0">
                <a:solidFill>
                  <a:srgbClr val="1F487C"/>
                </a:solidFill>
                <a:latin typeface="Arial"/>
                <a:cs typeface="Arial"/>
              </a:rPr>
              <a:t>service</a:t>
            </a:r>
            <a:r>
              <a:rPr sz="2000" spc="-70" dirty="0">
                <a:solidFill>
                  <a:srgbClr val="1F487C"/>
                </a:solidFill>
                <a:latin typeface="Arial"/>
                <a:cs typeface="Arial"/>
              </a:rPr>
              <a:t> </a:t>
            </a:r>
            <a:r>
              <a:rPr sz="2000" dirty="0">
                <a:solidFill>
                  <a:srgbClr val="1F487C"/>
                </a:solidFill>
                <a:latin typeface="Arial"/>
                <a:cs typeface="Arial"/>
              </a:rPr>
              <a:t>in</a:t>
            </a:r>
            <a:r>
              <a:rPr sz="2000" spc="-70" dirty="0">
                <a:solidFill>
                  <a:srgbClr val="1F487C"/>
                </a:solidFill>
                <a:latin typeface="Arial"/>
                <a:cs typeface="Arial"/>
              </a:rPr>
              <a:t> </a:t>
            </a:r>
            <a:r>
              <a:rPr sz="2000" dirty="0">
                <a:solidFill>
                  <a:srgbClr val="1F487C"/>
                </a:solidFill>
                <a:latin typeface="Arial"/>
                <a:cs typeface="Arial"/>
              </a:rPr>
              <a:t>the</a:t>
            </a:r>
            <a:r>
              <a:rPr sz="2000" spc="-75" dirty="0">
                <a:solidFill>
                  <a:srgbClr val="1F487C"/>
                </a:solidFill>
                <a:latin typeface="Arial"/>
                <a:cs typeface="Arial"/>
              </a:rPr>
              <a:t> </a:t>
            </a:r>
            <a:r>
              <a:rPr sz="2000" dirty="0">
                <a:solidFill>
                  <a:srgbClr val="1F487C"/>
                </a:solidFill>
                <a:latin typeface="Arial"/>
                <a:cs typeface="Arial"/>
              </a:rPr>
              <a:t>Plan</a:t>
            </a:r>
            <a:r>
              <a:rPr sz="2000" spc="-60" dirty="0">
                <a:solidFill>
                  <a:srgbClr val="1F487C"/>
                </a:solidFill>
                <a:latin typeface="Arial"/>
                <a:cs typeface="Arial"/>
              </a:rPr>
              <a:t> </a:t>
            </a:r>
            <a:r>
              <a:rPr sz="2000" dirty="0">
                <a:solidFill>
                  <a:srgbClr val="1F487C"/>
                </a:solidFill>
                <a:latin typeface="Arial"/>
                <a:cs typeface="Arial"/>
              </a:rPr>
              <a:t>includes</a:t>
            </a:r>
            <a:r>
              <a:rPr sz="2000" spc="-60" dirty="0">
                <a:solidFill>
                  <a:srgbClr val="1F487C"/>
                </a:solidFill>
                <a:latin typeface="Arial"/>
                <a:cs typeface="Arial"/>
              </a:rPr>
              <a:t> </a:t>
            </a:r>
            <a:r>
              <a:rPr sz="2000" dirty="0">
                <a:solidFill>
                  <a:srgbClr val="1F487C"/>
                </a:solidFill>
                <a:latin typeface="Arial"/>
                <a:cs typeface="Arial"/>
              </a:rPr>
              <a:t>the</a:t>
            </a:r>
            <a:r>
              <a:rPr sz="2000" spc="-75" dirty="0">
                <a:solidFill>
                  <a:srgbClr val="1F487C"/>
                </a:solidFill>
                <a:latin typeface="Arial"/>
                <a:cs typeface="Arial"/>
              </a:rPr>
              <a:t> </a:t>
            </a:r>
            <a:r>
              <a:rPr sz="2000" spc="-10" dirty="0">
                <a:solidFill>
                  <a:srgbClr val="1F487C"/>
                </a:solidFill>
                <a:latin typeface="Arial"/>
                <a:cs typeface="Arial"/>
              </a:rPr>
              <a:t>number </a:t>
            </a:r>
            <a:r>
              <a:rPr sz="2000" dirty="0">
                <a:solidFill>
                  <a:srgbClr val="1F487C"/>
                </a:solidFill>
                <a:latin typeface="Arial"/>
                <a:cs typeface="Arial"/>
              </a:rPr>
              <a:t>of</a:t>
            </a:r>
            <a:r>
              <a:rPr sz="2000" spc="-70" dirty="0">
                <a:solidFill>
                  <a:srgbClr val="1F487C"/>
                </a:solidFill>
                <a:latin typeface="Arial"/>
                <a:cs typeface="Arial"/>
              </a:rPr>
              <a:t> </a:t>
            </a:r>
            <a:r>
              <a:rPr sz="2000" dirty="0">
                <a:solidFill>
                  <a:srgbClr val="1F487C"/>
                </a:solidFill>
                <a:latin typeface="Arial"/>
                <a:cs typeface="Arial"/>
              </a:rPr>
              <a:t>years</a:t>
            </a:r>
            <a:r>
              <a:rPr sz="2000" spc="-65" dirty="0">
                <a:solidFill>
                  <a:srgbClr val="1F487C"/>
                </a:solidFill>
                <a:latin typeface="Arial"/>
                <a:cs typeface="Arial"/>
              </a:rPr>
              <a:t> </a:t>
            </a:r>
            <a:r>
              <a:rPr sz="2000" dirty="0">
                <a:solidFill>
                  <a:srgbClr val="1F487C"/>
                </a:solidFill>
                <a:latin typeface="Arial"/>
                <a:cs typeface="Arial"/>
              </a:rPr>
              <a:t>and</a:t>
            </a:r>
            <a:r>
              <a:rPr sz="2000" spc="-60" dirty="0">
                <a:solidFill>
                  <a:srgbClr val="1F487C"/>
                </a:solidFill>
                <a:latin typeface="Arial"/>
                <a:cs typeface="Arial"/>
              </a:rPr>
              <a:t> </a:t>
            </a:r>
            <a:r>
              <a:rPr sz="2000" dirty="0">
                <a:solidFill>
                  <a:srgbClr val="1F487C"/>
                </a:solidFill>
                <a:latin typeface="Arial"/>
                <a:cs typeface="Arial"/>
              </a:rPr>
              <a:t>months</a:t>
            </a:r>
            <a:r>
              <a:rPr sz="2000" spc="-70" dirty="0">
                <a:solidFill>
                  <a:srgbClr val="1F487C"/>
                </a:solidFill>
                <a:latin typeface="Arial"/>
                <a:cs typeface="Arial"/>
              </a:rPr>
              <a:t> </a:t>
            </a:r>
            <a:r>
              <a:rPr sz="2000" dirty="0">
                <a:solidFill>
                  <a:srgbClr val="1F487C"/>
                </a:solidFill>
                <a:latin typeface="Arial"/>
                <a:cs typeface="Arial"/>
              </a:rPr>
              <a:t>during</a:t>
            </a:r>
            <a:r>
              <a:rPr sz="2000" spc="-55" dirty="0">
                <a:solidFill>
                  <a:srgbClr val="1F487C"/>
                </a:solidFill>
                <a:latin typeface="Arial"/>
                <a:cs typeface="Arial"/>
              </a:rPr>
              <a:t> </a:t>
            </a:r>
            <a:r>
              <a:rPr sz="2000" dirty="0">
                <a:solidFill>
                  <a:srgbClr val="1F487C"/>
                </a:solidFill>
                <a:latin typeface="Arial"/>
                <a:cs typeface="Arial"/>
              </a:rPr>
              <a:t>which</a:t>
            </a:r>
            <a:r>
              <a:rPr sz="2000" spc="-50" dirty="0">
                <a:solidFill>
                  <a:srgbClr val="1F487C"/>
                </a:solidFill>
                <a:latin typeface="Arial"/>
                <a:cs typeface="Arial"/>
              </a:rPr>
              <a:t> </a:t>
            </a:r>
            <a:r>
              <a:rPr sz="2000" dirty="0">
                <a:solidFill>
                  <a:srgbClr val="1F487C"/>
                </a:solidFill>
                <a:latin typeface="Arial"/>
                <a:cs typeface="Arial"/>
              </a:rPr>
              <a:t>you</a:t>
            </a:r>
            <a:r>
              <a:rPr sz="2000" spc="-65" dirty="0">
                <a:solidFill>
                  <a:srgbClr val="1F487C"/>
                </a:solidFill>
                <a:latin typeface="Arial"/>
                <a:cs typeface="Arial"/>
              </a:rPr>
              <a:t> </a:t>
            </a:r>
            <a:r>
              <a:rPr sz="2000" dirty="0">
                <a:solidFill>
                  <a:srgbClr val="1F487C"/>
                </a:solidFill>
                <a:latin typeface="Arial"/>
                <a:cs typeface="Arial"/>
              </a:rPr>
              <a:t>made</a:t>
            </a:r>
            <a:r>
              <a:rPr sz="2000" spc="-60" dirty="0">
                <a:solidFill>
                  <a:srgbClr val="1F487C"/>
                </a:solidFill>
                <a:latin typeface="Arial"/>
                <a:cs typeface="Arial"/>
              </a:rPr>
              <a:t> </a:t>
            </a:r>
            <a:r>
              <a:rPr sz="2000" dirty="0">
                <a:solidFill>
                  <a:srgbClr val="1F487C"/>
                </a:solidFill>
                <a:latin typeface="Arial"/>
                <a:cs typeface="Arial"/>
              </a:rPr>
              <a:t>contributions</a:t>
            </a:r>
            <a:r>
              <a:rPr sz="2000" spc="-65" dirty="0">
                <a:solidFill>
                  <a:srgbClr val="1F487C"/>
                </a:solidFill>
                <a:latin typeface="Arial"/>
                <a:cs typeface="Arial"/>
              </a:rPr>
              <a:t> </a:t>
            </a:r>
            <a:r>
              <a:rPr sz="2000" dirty="0">
                <a:solidFill>
                  <a:srgbClr val="1F487C"/>
                </a:solidFill>
                <a:latin typeface="Arial"/>
                <a:cs typeface="Arial"/>
              </a:rPr>
              <a:t>to</a:t>
            </a:r>
            <a:r>
              <a:rPr sz="2000" spc="-65" dirty="0">
                <a:solidFill>
                  <a:srgbClr val="1F487C"/>
                </a:solidFill>
                <a:latin typeface="Arial"/>
                <a:cs typeface="Arial"/>
              </a:rPr>
              <a:t> </a:t>
            </a:r>
            <a:r>
              <a:rPr sz="2000" spc="-25" dirty="0">
                <a:solidFill>
                  <a:srgbClr val="1F487C"/>
                </a:solidFill>
                <a:latin typeface="Arial"/>
                <a:cs typeface="Arial"/>
              </a:rPr>
              <a:t>the </a:t>
            </a:r>
            <a:r>
              <a:rPr sz="2000" dirty="0">
                <a:solidFill>
                  <a:srgbClr val="1F487C"/>
                </a:solidFill>
                <a:latin typeface="Arial"/>
                <a:cs typeface="Arial"/>
              </a:rPr>
              <a:t>Plan.</a:t>
            </a:r>
            <a:r>
              <a:rPr sz="2000" spc="-45" dirty="0">
                <a:solidFill>
                  <a:srgbClr val="1F487C"/>
                </a:solidFill>
                <a:latin typeface="Arial"/>
                <a:cs typeface="Arial"/>
              </a:rPr>
              <a:t> </a:t>
            </a:r>
            <a:r>
              <a:rPr sz="2000" dirty="0">
                <a:solidFill>
                  <a:srgbClr val="1F487C"/>
                </a:solidFill>
                <a:latin typeface="Arial"/>
                <a:cs typeface="Arial"/>
              </a:rPr>
              <a:t>If</a:t>
            </a:r>
            <a:r>
              <a:rPr sz="2000" spc="-60" dirty="0">
                <a:solidFill>
                  <a:srgbClr val="1F487C"/>
                </a:solidFill>
                <a:latin typeface="Arial"/>
                <a:cs typeface="Arial"/>
              </a:rPr>
              <a:t> </a:t>
            </a:r>
            <a:r>
              <a:rPr sz="2000" dirty="0">
                <a:solidFill>
                  <a:srgbClr val="1F487C"/>
                </a:solidFill>
                <a:latin typeface="Arial"/>
                <a:cs typeface="Arial"/>
              </a:rPr>
              <a:t>you</a:t>
            </a:r>
            <a:r>
              <a:rPr sz="2000" spc="-50" dirty="0">
                <a:solidFill>
                  <a:srgbClr val="1F487C"/>
                </a:solidFill>
                <a:latin typeface="Arial"/>
                <a:cs typeface="Arial"/>
              </a:rPr>
              <a:t> </a:t>
            </a:r>
            <a:r>
              <a:rPr sz="2000" dirty="0">
                <a:solidFill>
                  <a:srgbClr val="1F487C"/>
                </a:solidFill>
                <a:latin typeface="Arial"/>
                <a:cs typeface="Arial"/>
              </a:rPr>
              <a:t>did</a:t>
            </a:r>
            <a:r>
              <a:rPr sz="2000" spc="-50" dirty="0">
                <a:solidFill>
                  <a:srgbClr val="1F487C"/>
                </a:solidFill>
                <a:latin typeface="Arial"/>
                <a:cs typeface="Arial"/>
              </a:rPr>
              <a:t> </a:t>
            </a:r>
            <a:r>
              <a:rPr sz="2000" dirty="0">
                <a:solidFill>
                  <a:srgbClr val="1F487C"/>
                </a:solidFill>
                <a:latin typeface="Arial"/>
                <a:cs typeface="Arial"/>
              </a:rPr>
              <a:t>not</a:t>
            </a:r>
            <a:r>
              <a:rPr sz="2000" spc="-40" dirty="0">
                <a:solidFill>
                  <a:srgbClr val="1F487C"/>
                </a:solidFill>
                <a:latin typeface="Arial"/>
                <a:cs typeface="Arial"/>
              </a:rPr>
              <a:t> </a:t>
            </a:r>
            <a:r>
              <a:rPr sz="2000" dirty="0">
                <a:solidFill>
                  <a:srgbClr val="1F487C"/>
                </a:solidFill>
                <a:latin typeface="Arial"/>
                <a:cs typeface="Arial"/>
              </a:rPr>
              <a:t>enroll</a:t>
            </a:r>
            <a:r>
              <a:rPr sz="2000" spc="-50" dirty="0">
                <a:solidFill>
                  <a:srgbClr val="1F487C"/>
                </a:solidFill>
                <a:latin typeface="Arial"/>
                <a:cs typeface="Arial"/>
              </a:rPr>
              <a:t> </a:t>
            </a:r>
            <a:r>
              <a:rPr sz="2000" dirty="0">
                <a:solidFill>
                  <a:srgbClr val="1F487C"/>
                </a:solidFill>
                <a:latin typeface="Arial"/>
                <a:cs typeface="Arial"/>
              </a:rPr>
              <a:t>on</a:t>
            </a:r>
            <a:r>
              <a:rPr sz="2000" spc="-45" dirty="0">
                <a:solidFill>
                  <a:srgbClr val="1F487C"/>
                </a:solidFill>
                <a:latin typeface="Arial"/>
                <a:cs typeface="Arial"/>
              </a:rPr>
              <a:t> </a:t>
            </a:r>
            <a:r>
              <a:rPr sz="2000" dirty="0">
                <a:solidFill>
                  <a:srgbClr val="1F487C"/>
                </a:solidFill>
                <a:latin typeface="Arial"/>
                <a:cs typeface="Arial"/>
              </a:rPr>
              <a:t>a</a:t>
            </a:r>
            <a:r>
              <a:rPr sz="2000" spc="-50" dirty="0">
                <a:solidFill>
                  <a:srgbClr val="1F487C"/>
                </a:solidFill>
                <a:latin typeface="Arial"/>
                <a:cs typeface="Arial"/>
              </a:rPr>
              <a:t> </a:t>
            </a:r>
            <a:r>
              <a:rPr sz="2000" dirty="0">
                <a:solidFill>
                  <a:srgbClr val="1F487C"/>
                </a:solidFill>
                <a:latin typeface="Arial"/>
                <a:cs typeface="Arial"/>
              </a:rPr>
              <a:t>timely</a:t>
            </a:r>
            <a:r>
              <a:rPr sz="2000" spc="-50" dirty="0">
                <a:solidFill>
                  <a:srgbClr val="1F487C"/>
                </a:solidFill>
                <a:latin typeface="Arial"/>
                <a:cs typeface="Arial"/>
              </a:rPr>
              <a:t> </a:t>
            </a:r>
            <a:r>
              <a:rPr sz="2000" dirty="0">
                <a:solidFill>
                  <a:srgbClr val="1F487C"/>
                </a:solidFill>
                <a:latin typeface="Arial"/>
                <a:cs typeface="Arial"/>
              </a:rPr>
              <a:t>basis,</a:t>
            </a:r>
            <a:r>
              <a:rPr sz="2000" spc="-35" dirty="0">
                <a:solidFill>
                  <a:srgbClr val="1F487C"/>
                </a:solidFill>
                <a:latin typeface="Arial"/>
                <a:cs typeface="Arial"/>
              </a:rPr>
              <a:t> </a:t>
            </a:r>
            <a:r>
              <a:rPr sz="2000" dirty="0">
                <a:solidFill>
                  <a:srgbClr val="1F487C"/>
                </a:solidFill>
                <a:latin typeface="Arial"/>
                <a:cs typeface="Arial"/>
              </a:rPr>
              <a:t>that</a:t>
            </a:r>
            <a:r>
              <a:rPr sz="2000" spc="-65" dirty="0">
                <a:solidFill>
                  <a:srgbClr val="1F487C"/>
                </a:solidFill>
                <a:latin typeface="Arial"/>
                <a:cs typeface="Arial"/>
              </a:rPr>
              <a:t> </a:t>
            </a:r>
            <a:r>
              <a:rPr sz="2000" dirty="0">
                <a:solidFill>
                  <a:srgbClr val="1F487C"/>
                </a:solidFill>
                <a:latin typeface="Arial"/>
                <a:cs typeface="Arial"/>
              </a:rPr>
              <a:t>period</a:t>
            </a:r>
            <a:r>
              <a:rPr sz="2000" spc="-45" dirty="0">
                <a:solidFill>
                  <a:srgbClr val="1F487C"/>
                </a:solidFill>
                <a:latin typeface="Arial"/>
                <a:cs typeface="Arial"/>
              </a:rPr>
              <a:t> </a:t>
            </a:r>
            <a:r>
              <a:rPr sz="2000" dirty="0">
                <a:solidFill>
                  <a:srgbClr val="1F487C"/>
                </a:solidFill>
                <a:latin typeface="Arial"/>
                <a:cs typeface="Arial"/>
              </a:rPr>
              <a:t>of</a:t>
            </a:r>
            <a:r>
              <a:rPr sz="2000" spc="-55" dirty="0">
                <a:solidFill>
                  <a:srgbClr val="1F487C"/>
                </a:solidFill>
                <a:latin typeface="Arial"/>
                <a:cs typeface="Arial"/>
              </a:rPr>
              <a:t> </a:t>
            </a:r>
            <a:r>
              <a:rPr sz="2000" dirty="0">
                <a:solidFill>
                  <a:srgbClr val="1F487C"/>
                </a:solidFill>
                <a:latin typeface="Arial"/>
                <a:cs typeface="Arial"/>
              </a:rPr>
              <a:t>service</a:t>
            </a:r>
            <a:r>
              <a:rPr sz="2000" spc="-45" dirty="0">
                <a:solidFill>
                  <a:srgbClr val="1F487C"/>
                </a:solidFill>
                <a:latin typeface="Arial"/>
                <a:cs typeface="Arial"/>
              </a:rPr>
              <a:t> </a:t>
            </a:r>
            <a:r>
              <a:rPr sz="2000" spc="-20" dirty="0">
                <a:solidFill>
                  <a:srgbClr val="1F487C"/>
                </a:solidFill>
                <a:latin typeface="Arial"/>
                <a:cs typeface="Arial"/>
              </a:rPr>
              <a:t>will </a:t>
            </a:r>
            <a:r>
              <a:rPr sz="2000" dirty="0">
                <a:solidFill>
                  <a:srgbClr val="1F487C"/>
                </a:solidFill>
                <a:latin typeface="Arial"/>
                <a:cs typeface="Arial"/>
              </a:rPr>
              <a:t>not</a:t>
            </a:r>
            <a:r>
              <a:rPr sz="2000" spc="-75" dirty="0">
                <a:solidFill>
                  <a:srgbClr val="1F487C"/>
                </a:solidFill>
                <a:latin typeface="Arial"/>
                <a:cs typeface="Arial"/>
              </a:rPr>
              <a:t> </a:t>
            </a:r>
            <a:r>
              <a:rPr sz="2000" dirty="0">
                <a:solidFill>
                  <a:srgbClr val="1F487C"/>
                </a:solidFill>
                <a:latin typeface="Arial"/>
                <a:cs typeface="Arial"/>
              </a:rPr>
              <a:t>be</a:t>
            </a:r>
            <a:r>
              <a:rPr sz="2000" spc="-65" dirty="0">
                <a:solidFill>
                  <a:srgbClr val="1F487C"/>
                </a:solidFill>
                <a:latin typeface="Arial"/>
                <a:cs typeface="Arial"/>
              </a:rPr>
              <a:t> </a:t>
            </a:r>
            <a:r>
              <a:rPr sz="2000" dirty="0">
                <a:solidFill>
                  <a:srgbClr val="1F487C"/>
                </a:solidFill>
                <a:latin typeface="Arial"/>
                <a:cs typeface="Arial"/>
              </a:rPr>
              <a:t>included</a:t>
            </a:r>
            <a:r>
              <a:rPr sz="2000" spc="-55" dirty="0">
                <a:solidFill>
                  <a:srgbClr val="1F487C"/>
                </a:solidFill>
                <a:latin typeface="Arial"/>
                <a:cs typeface="Arial"/>
              </a:rPr>
              <a:t> </a:t>
            </a:r>
            <a:r>
              <a:rPr sz="2000" dirty="0">
                <a:solidFill>
                  <a:srgbClr val="1F487C"/>
                </a:solidFill>
                <a:latin typeface="Arial"/>
                <a:cs typeface="Arial"/>
              </a:rPr>
              <a:t>as</a:t>
            </a:r>
            <a:r>
              <a:rPr sz="2000" spc="-65" dirty="0">
                <a:solidFill>
                  <a:srgbClr val="1F487C"/>
                </a:solidFill>
                <a:latin typeface="Arial"/>
                <a:cs typeface="Arial"/>
              </a:rPr>
              <a:t> </a:t>
            </a:r>
            <a:r>
              <a:rPr sz="2000" dirty="0">
                <a:solidFill>
                  <a:srgbClr val="1F487C"/>
                </a:solidFill>
                <a:latin typeface="Arial"/>
                <a:cs typeface="Arial"/>
              </a:rPr>
              <a:t>“Credited</a:t>
            </a:r>
            <a:r>
              <a:rPr sz="2000" spc="-65" dirty="0">
                <a:solidFill>
                  <a:srgbClr val="1F487C"/>
                </a:solidFill>
                <a:latin typeface="Arial"/>
                <a:cs typeface="Arial"/>
              </a:rPr>
              <a:t> </a:t>
            </a:r>
            <a:r>
              <a:rPr sz="2000" spc="-10" dirty="0">
                <a:solidFill>
                  <a:srgbClr val="1F487C"/>
                </a:solidFill>
                <a:latin typeface="Arial"/>
                <a:cs typeface="Arial"/>
              </a:rPr>
              <a:t>Service.”</a:t>
            </a:r>
            <a:endParaRPr sz="2000">
              <a:latin typeface="Arial"/>
              <a:cs typeface="Arial"/>
            </a:endParaRPr>
          </a:p>
          <a:p>
            <a:pPr marL="355600" marR="381000" indent="-342900">
              <a:lnSpc>
                <a:spcPts val="1920"/>
              </a:lnSpc>
              <a:spcBef>
                <a:spcPts val="465"/>
              </a:spcBef>
              <a:buChar char="•"/>
              <a:tabLst>
                <a:tab pos="355600" algn="l"/>
              </a:tabLst>
            </a:pPr>
            <a:r>
              <a:rPr sz="2000" dirty="0">
                <a:solidFill>
                  <a:srgbClr val="1F487C"/>
                </a:solidFill>
                <a:latin typeface="Arial"/>
                <a:cs typeface="Arial"/>
              </a:rPr>
              <a:t>In</a:t>
            </a:r>
            <a:r>
              <a:rPr sz="2000" spc="-75" dirty="0">
                <a:solidFill>
                  <a:srgbClr val="1F487C"/>
                </a:solidFill>
                <a:latin typeface="Arial"/>
                <a:cs typeface="Arial"/>
              </a:rPr>
              <a:t> </a:t>
            </a:r>
            <a:r>
              <a:rPr sz="2000" dirty="0">
                <a:solidFill>
                  <a:srgbClr val="1F487C"/>
                </a:solidFill>
                <a:latin typeface="Arial"/>
                <a:cs typeface="Arial"/>
              </a:rPr>
              <a:t>addition,</a:t>
            </a:r>
            <a:r>
              <a:rPr sz="2000" spc="-70" dirty="0">
                <a:solidFill>
                  <a:srgbClr val="1F487C"/>
                </a:solidFill>
                <a:latin typeface="Arial"/>
                <a:cs typeface="Arial"/>
              </a:rPr>
              <a:t> </a:t>
            </a:r>
            <a:r>
              <a:rPr sz="2000" dirty="0">
                <a:solidFill>
                  <a:srgbClr val="1F487C"/>
                </a:solidFill>
                <a:latin typeface="Arial"/>
                <a:cs typeface="Arial"/>
              </a:rPr>
              <a:t>your</a:t>
            </a:r>
            <a:r>
              <a:rPr sz="2000" spc="-80" dirty="0">
                <a:solidFill>
                  <a:srgbClr val="1F487C"/>
                </a:solidFill>
                <a:latin typeface="Arial"/>
                <a:cs typeface="Arial"/>
              </a:rPr>
              <a:t> </a:t>
            </a:r>
            <a:r>
              <a:rPr sz="2000" dirty="0">
                <a:solidFill>
                  <a:srgbClr val="1F487C"/>
                </a:solidFill>
                <a:latin typeface="Arial"/>
                <a:cs typeface="Arial"/>
              </a:rPr>
              <a:t>credited</a:t>
            </a:r>
            <a:r>
              <a:rPr sz="2000" spc="-65" dirty="0">
                <a:solidFill>
                  <a:srgbClr val="1F487C"/>
                </a:solidFill>
                <a:latin typeface="Arial"/>
                <a:cs typeface="Arial"/>
              </a:rPr>
              <a:t> </a:t>
            </a:r>
            <a:r>
              <a:rPr sz="2000" dirty="0">
                <a:solidFill>
                  <a:srgbClr val="1F487C"/>
                </a:solidFill>
                <a:latin typeface="Arial"/>
                <a:cs typeface="Arial"/>
              </a:rPr>
              <a:t>service</a:t>
            </a:r>
            <a:r>
              <a:rPr sz="2000" spc="-80" dirty="0">
                <a:solidFill>
                  <a:srgbClr val="1F487C"/>
                </a:solidFill>
                <a:latin typeface="Arial"/>
                <a:cs typeface="Arial"/>
              </a:rPr>
              <a:t> </a:t>
            </a:r>
            <a:r>
              <a:rPr sz="2000" dirty="0">
                <a:solidFill>
                  <a:srgbClr val="1F487C"/>
                </a:solidFill>
                <a:latin typeface="Arial"/>
                <a:cs typeface="Arial"/>
              </a:rPr>
              <a:t>also</a:t>
            </a:r>
            <a:r>
              <a:rPr sz="2000" spc="-60" dirty="0">
                <a:solidFill>
                  <a:srgbClr val="1F487C"/>
                </a:solidFill>
                <a:latin typeface="Arial"/>
                <a:cs typeface="Arial"/>
              </a:rPr>
              <a:t> </a:t>
            </a:r>
            <a:r>
              <a:rPr sz="2000" dirty="0">
                <a:solidFill>
                  <a:srgbClr val="1F487C"/>
                </a:solidFill>
                <a:latin typeface="Arial"/>
                <a:cs typeface="Arial"/>
              </a:rPr>
              <a:t>includes</a:t>
            </a:r>
            <a:r>
              <a:rPr sz="2000" spc="-60" dirty="0">
                <a:solidFill>
                  <a:srgbClr val="1F487C"/>
                </a:solidFill>
                <a:latin typeface="Arial"/>
                <a:cs typeface="Arial"/>
              </a:rPr>
              <a:t> </a:t>
            </a:r>
            <a:r>
              <a:rPr sz="2000" dirty="0">
                <a:solidFill>
                  <a:srgbClr val="1F487C"/>
                </a:solidFill>
                <a:latin typeface="Arial"/>
                <a:cs typeface="Arial"/>
              </a:rPr>
              <a:t>certain</a:t>
            </a:r>
            <a:r>
              <a:rPr sz="2000" spc="-70" dirty="0">
                <a:solidFill>
                  <a:srgbClr val="1F487C"/>
                </a:solidFill>
                <a:latin typeface="Arial"/>
                <a:cs typeface="Arial"/>
              </a:rPr>
              <a:t> </a:t>
            </a:r>
            <a:r>
              <a:rPr sz="2000" dirty="0">
                <a:solidFill>
                  <a:srgbClr val="1F487C"/>
                </a:solidFill>
                <a:latin typeface="Arial"/>
                <a:cs typeface="Arial"/>
              </a:rPr>
              <a:t>periods</a:t>
            </a:r>
            <a:r>
              <a:rPr sz="2000" spc="-70" dirty="0">
                <a:solidFill>
                  <a:srgbClr val="1F487C"/>
                </a:solidFill>
                <a:latin typeface="Arial"/>
                <a:cs typeface="Arial"/>
              </a:rPr>
              <a:t> </a:t>
            </a:r>
            <a:r>
              <a:rPr sz="2000" spc="-25" dirty="0">
                <a:solidFill>
                  <a:srgbClr val="1F487C"/>
                </a:solidFill>
                <a:latin typeface="Arial"/>
                <a:cs typeface="Arial"/>
              </a:rPr>
              <a:t>for </a:t>
            </a:r>
            <a:r>
              <a:rPr sz="2000" dirty="0">
                <a:solidFill>
                  <a:srgbClr val="1F487C"/>
                </a:solidFill>
                <a:latin typeface="Arial"/>
                <a:cs typeface="Arial"/>
              </a:rPr>
              <a:t>which</a:t>
            </a:r>
            <a:r>
              <a:rPr sz="2000" spc="-60" dirty="0">
                <a:solidFill>
                  <a:srgbClr val="1F487C"/>
                </a:solidFill>
                <a:latin typeface="Arial"/>
                <a:cs typeface="Arial"/>
              </a:rPr>
              <a:t> </a:t>
            </a:r>
            <a:r>
              <a:rPr sz="2000" dirty="0">
                <a:solidFill>
                  <a:srgbClr val="1F487C"/>
                </a:solidFill>
                <a:latin typeface="Arial"/>
                <a:cs typeface="Arial"/>
              </a:rPr>
              <a:t>you</a:t>
            </a:r>
            <a:r>
              <a:rPr sz="2000" spc="-65" dirty="0">
                <a:solidFill>
                  <a:srgbClr val="1F487C"/>
                </a:solidFill>
                <a:latin typeface="Arial"/>
                <a:cs typeface="Arial"/>
              </a:rPr>
              <a:t> </a:t>
            </a:r>
            <a:r>
              <a:rPr sz="2000" dirty="0">
                <a:solidFill>
                  <a:srgbClr val="1F487C"/>
                </a:solidFill>
                <a:latin typeface="Arial"/>
                <a:cs typeface="Arial"/>
              </a:rPr>
              <a:t>were</a:t>
            </a:r>
            <a:r>
              <a:rPr sz="2000" spc="-70" dirty="0">
                <a:solidFill>
                  <a:srgbClr val="1F487C"/>
                </a:solidFill>
                <a:latin typeface="Arial"/>
                <a:cs typeface="Arial"/>
              </a:rPr>
              <a:t> </a:t>
            </a:r>
            <a:r>
              <a:rPr sz="2000" dirty="0">
                <a:solidFill>
                  <a:srgbClr val="1F487C"/>
                </a:solidFill>
                <a:latin typeface="Arial"/>
                <a:cs typeface="Arial"/>
              </a:rPr>
              <a:t>not</a:t>
            </a:r>
            <a:r>
              <a:rPr sz="2000" spc="-65" dirty="0">
                <a:solidFill>
                  <a:srgbClr val="1F487C"/>
                </a:solidFill>
                <a:latin typeface="Arial"/>
                <a:cs typeface="Arial"/>
              </a:rPr>
              <a:t> </a:t>
            </a:r>
            <a:r>
              <a:rPr sz="2000" dirty="0">
                <a:solidFill>
                  <a:srgbClr val="1F487C"/>
                </a:solidFill>
                <a:latin typeface="Arial"/>
                <a:cs typeface="Arial"/>
              </a:rPr>
              <a:t>required</a:t>
            </a:r>
            <a:r>
              <a:rPr sz="2000" spc="-70" dirty="0">
                <a:solidFill>
                  <a:srgbClr val="1F487C"/>
                </a:solidFill>
                <a:latin typeface="Arial"/>
                <a:cs typeface="Arial"/>
              </a:rPr>
              <a:t> </a:t>
            </a:r>
            <a:r>
              <a:rPr sz="2000" dirty="0">
                <a:solidFill>
                  <a:srgbClr val="1F487C"/>
                </a:solidFill>
                <a:latin typeface="Arial"/>
                <a:cs typeface="Arial"/>
              </a:rPr>
              <a:t>to</a:t>
            </a:r>
            <a:r>
              <a:rPr sz="2000" spc="-70" dirty="0">
                <a:solidFill>
                  <a:srgbClr val="1F487C"/>
                </a:solidFill>
                <a:latin typeface="Arial"/>
                <a:cs typeface="Arial"/>
              </a:rPr>
              <a:t> </a:t>
            </a:r>
            <a:r>
              <a:rPr sz="2000" dirty="0">
                <a:solidFill>
                  <a:srgbClr val="1F487C"/>
                </a:solidFill>
                <a:latin typeface="Arial"/>
                <a:cs typeface="Arial"/>
              </a:rPr>
              <a:t>make</a:t>
            </a:r>
            <a:r>
              <a:rPr sz="2000" spc="-70" dirty="0">
                <a:solidFill>
                  <a:srgbClr val="1F487C"/>
                </a:solidFill>
                <a:latin typeface="Arial"/>
                <a:cs typeface="Arial"/>
              </a:rPr>
              <a:t> </a:t>
            </a:r>
            <a:r>
              <a:rPr sz="2000" dirty="0">
                <a:solidFill>
                  <a:srgbClr val="1F487C"/>
                </a:solidFill>
                <a:latin typeface="Arial"/>
                <a:cs typeface="Arial"/>
              </a:rPr>
              <a:t>contributions,</a:t>
            </a:r>
            <a:r>
              <a:rPr sz="2000" spc="-70" dirty="0">
                <a:solidFill>
                  <a:srgbClr val="1F487C"/>
                </a:solidFill>
                <a:latin typeface="Arial"/>
                <a:cs typeface="Arial"/>
              </a:rPr>
              <a:t> </a:t>
            </a:r>
            <a:r>
              <a:rPr sz="2000" dirty="0">
                <a:solidFill>
                  <a:srgbClr val="1F487C"/>
                </a:solidFill>
                <a:latin typeface="Arial"/>
                <a:cs typeface="Arial"/>
              </a:rPr>
              <a:t>such</a:t>
            </a:r>
            <a:r>
              <a:rPr sz="2000" spc="-65" dirty="0">
                <a:solidFill>
                  <a:srgbClr val="1F487C"/>
                </a:solidFill>
                <a:latin typeface="Arial"/>
                <a:cs typeface="Arial"/>
              </a:rPr>
              <a:t> </a:t>
            </a:r>
            <a:r>
              <a:rPr sz="2000" spc="-25" dirty="0">
                <a:solidFill>
                  <a:srgbClr val="1F487C"/>
                </a:solidFill>
                <a:latin typeface="Arial"/>
                <a:cs typeface="Arial"/>
              </a:rPr>
              <a:t>as:</a:t>
            </a:r>
            <a:endParaRPr sz="2000">
              <a:latin typeface="Arial"/>
              <a:cs typeface="Arial"/>
            </a:endParaRPr>
          </a:p>
          <a:p>
            <a:pPr marL="355600" marR="98425" indent="-342900">
              <a:lnSpc>
                <a:spcPct val="80000"/>
              </a:lnSpc>
              <a:spcBef>
                <a:spcPts val="495"/>
              </a:spcBef>
              <a:buChar char="•"/>
              <a:tabLst>
                <a:tab pos="355600" algn="l"/>
              </a:tabLst>
            </a:pPr>
            <a:r>
              <a:rPr sz="2000" dirty="0">
                <a:solidFill>
                  <a:srgbClr val="1F487C"/>
                </a:solidFill>
                <a:latin typeface="Arial"/>
                <a:cs typeface="Arial"/>
              </a:rPr>
              <a:t>Unused</a:t>
            </a:r>
            <a:r>
              <a:rPr sz="2000" spc="-20" dirty="0">
                <a:solidFill>
                  <a:srgbClr val="1F487C"/>
                </a:solidFill>
                <a:latin typeface="Arial"/>
                <a:cs typeface="Arial"/>
              </a:rPr>
              <a:t> </a:t>
            </a:r>
            <a:r>
              <a:rPr sz="2000" dirty="0">
                <a:solidFill>
                  <a:srgbClr val="1F487C"/>
                </a:solidFill>
                <a:latin typeface="Arial"/>
                <a:cs typeface="Arial"/>
              </a:rPr>
              <a:t>sick</a:t>
            </a:r>
            <a:r>
              <a:rPr sz="2000" spc="-25" dirty="0">
                <a:solidFill>
                  <a:srgbClr val="1F487C"/>
                </a:solidFill>
                <a:latin typeface="Arial"/>
                <a:cs typeface="Arial"/>
              </a:rPr>
              <a:t> </a:t>
            </a:r>
            <a:r>
              <a:rPr sz="2000" dirty="0">
                <a:solidFill>
                  <a:srgbClr val="1F487C"/>
                </a:solidFill>
                <a:latin typeface="Arial"/>
                <a:cs typeface="Arial"/>
              </a:rPr>
              <a:t>leave,</a:t>
            </a:r>
            <a:r>
              <a:rPr sz="2000" spc="-15" dirty="0">
                <a:solidFill>
                  <a:srgbClr val="1F487C"/>
                </a:solidFill>
                <a:latin typeface="Arial"/>
                <a:cs typeface="Arial"/>
              </a:rPr>
              <a:t> </a:t>
            </a:r>
            <a:r>
              <a:rPr sz="2000" dirty="0">
                <a:solidFill>
                  <a:srgbClr val="1F487C"/>
                </a:solidFill>
                <a:latin typeface="Arial"/>
                <a:cs typeface="Arial"/>
              </a:rPr>
              <a:t>which</a:t>
            </a:r>
            <a:r>
              <a:rPr sz="2000" spc="-15" dirty="0">
                <a:solidFill>
                  <a:srgbClr val="1F487C"/>
                </a:solidFill>
                <a:latin typeface="Arial"/>
                <a:cs typeface="Arial"/>
              </a:rPr>
              <a:t> </a:t>
            </a:r>
            <a:r>
              <a:rPr sz="2000" dirty="0">
                <a:solidFill>
                  <a:srgbClr val="1F487C"/>
                </a:solidFill>
                <a:latin typeface="Arial"/>
                <a:cs typeface="Arial"/>
              </a:rPr>
              <a:t>is</a:t>
            </a:r>
            <a:r>
              <a:rPr sz="2000" spc="-15" dirty="0">
                <a:solidFill>
                  <a:srgbClr val="1F487C"/>
                </a:solidFill>
                <a:latin typeface="Arial"/>
                <a:cs typeface="Arial"/>
              </a:rPr>
              <a:t> </a:t>
            </a:r>
            <a:r>
              <a:rPr sz="2000" dirty="0">
                <a:solidFill>
                  <a:srgbClr val="1F487C"/>
                </a:solidFill>
                <a:latin typeface="Arial"/>
                <a:cs typeface="Arial"/>
              </a:rPr>
              <a:t>your</a:t>
            </a:r>
            <a:r>
              <a:rPr sz="2000" spc="-30" dirty="0">
                <a:solidFill>
                  <a:srgbClr val="1F487C"/>
                </a:solidFill>
                <a:latin typeface="Arial"/>
                <a:cs typeface="Arial"/>
              </a:rPr>
              <a:t> </a:t>
            </a:r>
            <a:r>
              <a:rPr sz="2000" dirty="0">
                <a:solidFill>
                  <a:srgbClr val="1F487C"/>
                </a:solidFill>
                <a:latin typeface="Arial"/>
                <a:cs typeface="Arial"/>
              </a:rPr>
              <a:t>accumulated</a:t>
            </a:r>
            <a:r>
              <a:rPr sz="2000" spc="-15" dirty="0">
                <a:solidFill>
                  <a:srgbClr val="1F487C"/>
                </a:solidFill>
                <a:latin typeface="Arial"/>
                <a:cs typeface="Arial"/>
              </a:rPr>
              <a:t> </a:t>
            </a:r>
            <a:r>
              <a:rPr sz="2000" dirty="0">
                <a:solidFill>
                  <a:srgbClr val="1F487C"/>
                </a:solidFill>
                <a:latin typeface="Arial"/>
                <a:cs typeface="Arial"/>
              </a:rPr>
              <a:t>hours</a:t>
            </a:r>
            <a:r>
              <a:rPr sz="2000" spc="-15" dirty="0">
                <a:solidFill>
                  <a:srgbClr val="1F487C"/>
                </a:solidFill>
                <a:latin typeface="Arial"/>
                <a:cs typeface="Arial"/>
              </a:rPr>
              <a:t> </a:t>
            </a:r>
            <a:r>
              <a:rPr sz="2000" dirty="0">
                <a:solidFill>
                  <a:srgbClr val="1F487C"/>
                </a:solidFill>
                <a:latin typeface="Arial"/>
                <a:cs typeface="Arial"/>
              </a:rPr>
              <a:t>of</a:t>
            </a:r>
            <a:r>
              <a:rPr sz="2000" spc="-35" dirty="0">
                <a:solidFill>
                  <a:srgbClr val="1F487C"/>
                </a:solidFill>
                <a:latin typeface="Arial"/>
                <a:cs typeface="Arial"/>
              </a:rPr>
              <a:t> </a:t>
            </a:r>
            <a:r>
              <a:rPr sz="2000" dirty="0">
                <a:solidFill>
                  <a:srgbClr val="1F487C"/>
                </a:solidFill>
                <a:latin typeface="Arial"/>
                <a:cs typeface="Arial"/>
              </a:rPr>
              <a:t>unused</a:t>
            </a:r>
            <a:r>
              <a:rPr sz="2000" spc="-15" dirty="0">
                <a:solidFill>
                  <a:srgbClr val="1F487C"/>
                </a:solidFill>
                <a:latin typeface="Arial"/>
                <a:cs typeface="Arial"/>
              </a:rPr>
              <a:t> </a:t>
            </a:r>
            <a:r>
              <a:rPr sz="2000" spc="-20" dirty="0">
                <a:solidFill>
                  <a:srgbClr val="1F487C"/>
                </a:solidFill>
                <a:latin typeface="Arial"/>
                <a:cs typeface="Arial"/>
              </a:rPr>
              <a:t>sick </a:t>
            </a:r>
            <a:r>
              <a:rPr sz="2000" dirty="0">
                <a:solidFill>
                  <a:srgbClr val="1F487C"/>
                </a:solidFill>
                <a:latin typeface="Arial"/>
                <a:cs typeface="Arial"/>
              </a:rPr>
              <a:t>leave</a:t>
            </a:r>
            <a:r>
              <a:rPr sz="2000" spc="-55" dirty="0">
                <a:solidFill>
                  <a:srgbClr val="1F487C"/>
                </a:solidFill>
                <a:latin typeface="Arial"/>
                <a:cs typeface="Arial"/>
              </a:rPr>
              <a:t> </a:t>
            </a:r>
            <a:r>
              <a:rPr sz="2000" dirty="0">
                <a:solidFill>
                  <a:srgbClr val="1F487C"/>
                </a:solidFill>
                <a:latin typeface="Arial"/>
                <a:cs typeface="Arial"/>
              </a:rPr>
              <a:t>at</a:t>
            </a:r>
            <a:r>
              <a:rPr sz="2000" spc="-65" dirty="0">
                <a:solidFill>
                  <a:srgbClr val="1F487C"/>
                </a:solidFill>
                <a:latin typeface="Arial"/>
                <a:cs typeface="Arial"/>
              </a:rPr>
              <a:t> </a:t>
            </a:r>
            <a:r>
              <a:rPr sz="2000" dirty="0">
                <a:solidFill>
                  <a:srgbClr val="1F487C"/>
                </a:solidFill>
                <a:latin typeface="Arial"/>
                <a:cs typeface="Arial"/>
              </a:rPr>
              <a:t>the</a:t>
            </a:r>
            <a:r>
              <a:rPr sz="2000" spc="-60" dirty="0">
                <a:solidFill>
                  <a:srgbClr val="1F487C"/>
                </a:solidFill>
                <a:latin typeface="Arial"/>
                <a:cs typeface="Arial"/>
              </a:rPr>
              <a:t> </a:t>
            </a:r>
            <a:r>
              <a:rPr sz="2000" dirty="0">
                <a:solidFill>
                  <a:srgbClr val="1F487C"/>
                </a:solidFill>
                <a:latin typeface="Arial"/>
                <a:cs typeface="Arial"/>
              </a:rPr>
              <a:t>date</a:t>
            </a:r>
            <a:r>
              <a:rPr sz="2000" spc="-70" dirty="0">
                <a:solidFill>
                  <a:srgbClr val="1F487C"/>
                </a:solidFill>
                <a:latin typeface="Arial"/>
                <a:cs typeface="Arial"/>
              </a:rPr>
              <a:t> </a:t>
            </a:r>
            <a:r>
              <a:rPr sz="2000" dirty="0">
                <a:solidFill>
                  <a:srgbClr val="1F487C"/>
                </a:solidFill>
                <a:latin typeface="Arial"/>
                <a:cs typeface="Arial"/>
              </a:rPr>
              <a:t>of</a:t>
            </a:r>
            <a:r>
              <a:rPr sz="2000" spc="-65" dirty="0">
                <a:solidFill>
                  <a:srgbClr val="1F487C"/>
                </a:solidFill>
                <a:latin typeface="Arial"/>
                <a:cs typeface="Arial"/>
              </a:rPr>
              <a:t> </a:t>
            </a:r>
            <a:r>
              <a:rPr sz="2000" dirty="0">
                <a:solidFill>
                  <a:srgbClr val="1F487C"/>
                </a:solidFill>
                <a:latin typeface="Arial"/>
                <a:cs typeface="Arial"/>
              </a:rPr>
              <a:t>retirement,</a:t>
            </a:r>
            <a:r>
              <a:rPr sz="2000" spc="-75" dirty="0">
                <a:solidFill>
                  <a:srgbClr val="1F487C"/>
                </a:solidFill>
                <a:latin typeface="Arial"/>
                <a:cs typeface="Arial"/>
              </a:rPr>
              <a:t> </a:t>
            </a:r>
            <a:r>
              <a:rPr sz="2000" dirty="0">
                <a:solidFill>
                  <a:srgbClr val="1F487C"/>
                </a:solidFill>
                <a:latin typeface="Arial"/>
                <a:cs typeface="Arial"/>
              </a:rPr>
              <a:t>converted</a:t>
            </a:r>
            <a:r>
              <a:rPr sz="2000" spc="-70" dirty="0">
                <a:solidFill>
                  <a:srgbClr val="1F487C"/>
                </a:solidFill>
                <a:latin typeface="Arial"/>
                <a:cs typeface="Arial"/>
              </a:rPr>
              <a:t> </a:t>
            </a:r>
            <a:r>
              <a:rPr sz="2000" dirty="0">
                <a:solidFill>
                  <a:srgbClr val="1F487C"/>
                </a:solidFill>
                <a:latin typeface="Arial"/>
                <a:cs typeface="Arial"/>
              </a:rPr>
              <a:t>to</a:t>
            </a:r>
            <a:r>
              <a:rPr sz="2000" spc="-65" dirty="0">
                <a:solidFill>
                  <a:srgbClr val="1F487C"/>
                </a:solidFill>
                <a:latin typeface="Arial"/>
                <a:cs typeface="Arial"/>
              </a:rPr>
              <a:t> </a:t>
            </a:r>
            <a:r>
              <a:rPr sz="2000" dirty="0">
                <a:solidFill>
                  <a:srgbClr val="1F487C"/>
                </a:solidFill>
                <a:latin typeface="Arial"/>
                <a:cs typeface="Arial"/>
              </a:rPr>
              <a:t>an</a:t>
            </a:r>
            <a:r>
              <a:rPr sz="2000" spc="-60" dirty="0">
                <a:solidFill>
                  <a:srgbClr val="1F487C"/>
                </a:solidFill>
                <a:latin typeface="Arial"/>
                <a:cs typeface="Arial"/>
              </a:rPr>
              <a:t> </a:t>
            </a:r>
            <a:r>
              <a:rPr sz="2000" dirty="0">
                <a:solidFill>
                  <a:srgbClr val="1F487C"/>
                </a:solidFill>
                <a:latin typeface="Arial"/>
                <a:cs typeface="Arial"/>
              </a:rPr>
              <a:t>equivalent</a:t>
            </a:r>
            <a:r>
              <a:rPr sz="2000" spc="-50" dirty="0">
                <a:solidFill>
                  <a:srgbClr val="1F487C"/>
                </a:solidFill>
                <a:latin typeface="Arial"/>
                <a:cs typeface="Arial"/>
              </a:rPr>
              <a:t> </a:t>
            </a:r>
            <a:r>
              <a:rPr sz="2000" dirty="0">
                <a:solidFill>
                  <a:srgbClr val="1F487C"/>
                </a:solidFill>
                <a:latin typeface="Arial"/>
                <a:cs typeface="Arial"/>
              </a:rPr>
              <a:t>period</a:t>
            </a:r>
            <a:r>
              <a:rPr sz="2000" spc="-55" dirty="0">
                <a:solidFill>
                  <a:srgbClr val="1F487C"/>
                </a:solidFill>
                <a:latin typeface="Arial"/>
                <a:cs typeface="Arial"/>
              </a:rPr>
              <a:t> </a:t>
            </a:r>
            <a:r>
              <a:rPr sz="2000" spc="-25" dirty="0">
                <a:solidFill>
                  <a:srgbClr val="1F487C"/>
                </a:solidFill>
                <a:latin typeface="Arial"/>
                <a:cs typeface="Arial"/>
              </a:rPr>
              <a:t>of </a:t>
            </a:r>
            <a:r>
              <a:rPr sz="2000" dirty="0">
                <a:solidFill>
                  <a:srgbClr val="1F487C"/>
                </a:solidFill>
                <a:latin typeface="Arial"/>
                <a:cs typeface="Arial"/>
              </a:rPr>
              <a:t>credited</a:t>
            </a:r>
            <a:r>
              <a:rPr sz="2000" spc="-65" dirty="0">
                <a:solidFill>
                  <a:srgbClr val="1F487C"/>
                </a:solidFill>
                <a:latin typeface="Arial"/>
                <a:cs typeface="Arial"/>
              </a:rPr>
              <a:t> </a:t>
            </a:r>
            <a:r>
              <a:rPr sz="2000" dirty="0">
                <a:solidFill>
                  <a:srgbClr val="1F487C"/>
                </a:solidFill>
                <a:latin typeface="Arial"/>
                <a:cs typeface="Arial"/>
              </a:rPr>
              <a:t>service.</a:t>
            </a:r>
            <a:r>
              <a:rPr sz="2000" spc="-65" dirty="0">
                <a:solidFill>
                  <a:srgbClr val="1F487C"/>
                </a:solidFill>
                <a:latin typeface="Arial"/>
                <a:cs typeface="Arial"/>
              </a:rPr>
              <a:t> </a:t>
            </a:r>
            <a:r>
              <a:rPr sz="2000" dirty="0">
                <a:solidFill>
                  <a:srgbClr val="1F487C"/>
                </a:solidFill>
                <a:latin typeface="Arial"/>
                <a:cs typeface="Arial"/>
              </a:rPr>
              <a:t>For</a:t>
            </a:r>
            <a:r>
              <a:rPr sz="2000" spc="-65" dirty="0">
                <a:solidFill>
                  <a:srgbClr val="1F487C"/>
                </a:solidFill>
                <a:latin typeface="Arial"/>
                <a:cs typeface="Arial"/>
              </a:rPr>
              <a:t> </a:t>
            </a:r>
            <a:r>
              <a:rPr sz="2000" dirty="0">
                <a:solidFill>
                  <a:srgbClr val="1F487C"/>
                </a:solidFill>
                <a:latin typeface="Arial"/>
                <a:cs typeface="Arial"/>
              </a:rPr>
              <a:t>purposes</a:t>
            </a:r>
            <a:r>
              <a:rPr sz="2000" spc="-60" dirty="0">
                <a:solidFill>
                  <a:srgbClr val="1F487C"/>
                </a:solidFill>
                <a:latin typeface="Arial"/>
                <a:cs typeface="Arial"/>
              </a:rPr>
              <a:t> </a:t>
            </a:r>
            <a:r>
              <a:rPr sz="2000" dirty="0">
                <a:solidFill>
                  <a:srgbClr val="1F487C"/>
                </a:solidFill>
                <a:latin typeface="Arial"/>
                <a:cs typeface="Arial"/>
              </a:rPr>
              <a:t>of</a:t>
            </a:r>
            <a:r>
              <a:rPr sz="2000" spc="-65" dirty="0">
                <a:solidFill>
                  <a:srgbClr val="1F487C"/>
                </a:solidFill>
                <a:latin typeface="Arial"/>
                <a:cs typeface="Arial"/>
              </a:rPr>
              <a:t> </a:t>
            </a:r>
            <a:r>
              <a:rPr sz="2000" dirty="0">
                <a:solidFill>
                  <a:srgbClr val="1F487C"/>
                </a:solidFill>
                <a:latin typeface="Arial"/>
                <a:cs typeface="Arial"/>
              </a:rPr>
              <a:t>conversion,</a:t>
            </a:r>
            <a:r>
              <a:rPr sz="2000" spc="-65" dirty="0">
                <a:solidFill>
                  <a:srgbClr val="1F487C"/>
                </a:solidFill>
                <a:latin typeface="Arial"/>
                <a:cs typeface="Arial"/>
              </a:rPr>
              <a:t> </a:t>
            </a:r>
            <a:r>
              <a:rPr sz="2000" dirty="0">
                <a:solidFill>
                  <a:srgbClr val="1F487C"/>
                </a:solidFill>
                <a:latin typeface="Arial"/>
                <a:cs typeface="Arial"/>
              </a:rPr>
              <a:t>173</a:t>
            </a:r>
            <a:r>
              <a:rPr sz="2000" spc="-60" dirty="0">
                <a:solidFill>
                  <a:srgbClr val="1F487C"/>
                </a:solidFill>
                <a:latin typeface="Arial"/>
                <a:cs typeface="Arial"/>
              </a:rPr>
              <a:t> </a:t>
            </a:r>
            <a:r>
              <a:rPr sz="2000" dirty="0">
                <a:solidFill>
                  <a:srgbClr val="1F487C"/>
                </a:solidFill>
                <a:latin typeface="Arial"/>
                <a:cs typeface="Arial"/>
              </a:rPr>
              <a:t>hours</a:t>
            </a:r>
            <a:r>
              <a:rPr sz="2000" spc="-60" dirty="0">
                <a:solidFill>
                  <a:srgbClr val="1F487C"/>
                </a:solidFill>
                <a:latin typeface="Arial"/>
                <a:cs typeface="Arial"/>
              </a:rPr>
              <a:t> </a:t>
            </a:r>
            <a:r>
              <a:rPr sz="2000" dirty="0">
                <a:solidFill>
                  <a:srgbClr val="1F487C"/>
                </a:solidFill>
                <a:latin typeface="Arial"/>
                <a:cs typeface="Arial"/>
              </a:rPr>
              <a:t>of</a:t>
            </a:r>
            <a:r>
              <a:rPr sz="2000" spc="-65" dirty="0">
                <a:solidFill>
                  <a:srgbClr val="1F487C"/>
                </a:solidFill>
                <a:latin typeface="Arial"/>
                <a:cs typeface="Arial"/>
              </a:rPr>
              <a:t> </a:t>
            </a:r>
            <a:r>
              <a:rPr sz="2000" spc="-10" dirty="0">
                <a:solidFill>
                  <a:srgbClr val="1F487C"/>
                </a:solidFill>
                <a:latin typeface="Arial"/>
                <a:cs typeface="Arial"/>
              </a:rPr>
              <a:t>unused </a:t>
            </a:r>
            <a:r>
              <a:rPr sz="2000" dirty="0">
                <a:solidFill>
                  <a:srgbClr val="1F487C"/>
                </a:solidFill>
                <a:latin typeface="Arial"/>
                <a:cs typeface="Arial"/>
              </a:rPr>
              <a:t>sick</a:t>
            </a:r>
            <a:r>
              <a:rPr sz="2000" spc="-55" dirty="0">
                <a:solidFill>
                  <a:srgbClr val="1F487C"/>
                </a:solidFill>
                <a:latin typeface="Arial"/>
                <a:cs typeface="Arial"/>
              </a:rPr>
              <a:t> </a:t>
            </a:r>
            <a:r>
              <a:rPr sz="2000" dirty="0">
                <a:solidFill>
                  <a:srgbClr val="1F487C"/>
                </a:solidFill>
                <a:latin typeface="Arial"/>
                <a:cs typeface="Arial"/>
              </a:rPr>
              <a:t>leave</a:t>
            </a:r>
            <a:r>
              <a:rPr sz="2000" spc="-55" dirty="0">
                <a:solidFill>
                  <a:srgbClr val="1F487C"/>
                </a:solidFill>
                <a:latin typeface="Arial"/>
                <a:cs typeface="Arial"/>
              </a:rPr>
              <a:t> </a:t>
            </a:r>
            <a:r>
              <a:rPr sz="2000" dirty="0">
                <a:solidFill>
                  <a:srgbClr val="1F487C"/>
                </a:solidFill>
                <a:latin typeface="Arial"/>
                <a:cs typeface="Arial"/>
              </a:rPr>
              <a:t>is</a:t>
            </a:r>
            <a:r>
              <a:rPr sz="2000" spc="-45" dirty="0">
                <a:solidFill>
                  <a:srgbClr val="1F487C"/>
                </a:solidFill>
                <a:latin typeface="Arial"/>
                <a:cs typeface="Arial"/>
              </a:rPr>
              <a:t> </a:t>
            </a:r>
            <a:r>
              <a:rPr sz="2000" dirty="0">
                <a:solidFill>
                  <a:srgbClr val="1F487C"/>
                </a:solidFill>
                <a:latin typeface="Arial"/>
                <a:cs typeface="Arial"/>
              </a:rPr>
              <a:t>equivalent</a:t>
            </a:r>
            <a:r>
              <a:rPr sz="2000" spc="-40" dirty="0">
                <a:solidFill>
                  <a:srgbClr val="1F487C"/>
                </a:solidFill>
                <a:latin typeface="Arial"/>
                <a:cs typeface="Arial"/>
              </a:rPr>
              <a:t> </a:t>
            </a:r>
            <a:r>
              <a:rPr sz="2000" dirty="0">
                <a:solidFill>
                  <a:srgbClr val="1F487C"/>
                </a:solidFill>
                <a:latin typeface="Arial"/>
                <a:cs typeface="Arial"/>
              </a:rPr>
              <a:t>to</a:t>
            </a:r>
            <a:r>
              <a:rPr sz="2000" spc="-60" dirty="0">
                <a:solidFill>
                  <a:srgbClr val="1F487C"/>
                </a:solidFill>
                <a:latin typeface="Arial"/>
                <a:cs typeface="Arial"/>
              </a:rPr>
              <a:t> </a:t>
            </a:r>
            <a:r>
              <a:rPr sz="2000" dirty="0">
                <a:solidFill>
                  <a:srgbClr val="1F487C"/>
                </a:solidFill>
                <a:latin typeface="Arial"/>
                <a:cs typeface="Arial"/>
              </a:rPr>
              <a:t>one</a:t>
            </a:r>
            <a:r>
              <a:rPr sz="2000" spc="-50" dirty="0">
                <a:solidFill>
                  <a:srgbClr val="1F487C"/>
                </a:solidFill>
                <a:latin typeface="Arial"/>
                <a:cs typeface="Arial"/>
              </a:rPr>
              <a:t> </a:t>
            </a:r>
            <a:r>
              <a:rPr sz="2000" spc="-10" dirty="0">
                <a:solidFill>
                  <a:srgbClr val="1F487C"/>
                </a:solidFill>
                <a:latin typeface="Arial"/>
                <a:cs typeface="Arial"/>
              </a:rPr>
              <a:t>month’s</a:t>
            </a:r>
            <a:r>
              <a:rPr sz="2000" spc="-55" dirty="0">
                <a:solidFill>
                  <a:srgbClr val="1F487C"/>
                </a:solidFill>
                <a:latin typeface="Arial"/>
                <a:cs typeface="Arial"/>
              </a:rPr>
              <a:t> </a:t>
            </a:r>
            <a:r>
              <a:rPr sz="2000" spc="-10" dirty="0">
                <a:solidFill>
                  <a:srgbClr val="1F487C"/>
                </a:solidFill>
                <a:latin typeface="Arial"/>
                <a:cs typeface="Arial"/>
              </a:rPr>
              <a:t>service.</a:t>
            </a:r>
            <a:endParaRPr sz="2000">
              <a:latin typeface="Arial"/>
              <a:cs typeface="Arial"/>
            </a:endParaRPr>
          </a:p>
          <a:p>
            <a:pPr marL="355600" marR="85090" indent="-342900">
              <a:lnSpc>
                <a:spcPts val="1920"/>
              </a:lnSpc>
              <a:spcBef>
                <a:spcPts val="465"/>
              </a:spcBef>
              <a:buChar char="•"/>
              <a:tabLst>
                <a:tab pos="355600" algn="l"/>
              </a:tabLst>
            </a:pPr>
            <a:r>
              <a:rPr sz="2000" dirty="0">
                <a:solidFill>
                  <a:srgbClr val="1F487C"/>
                </a:solidFill>
                <a:latin typeface="Arial"/>
                <a:cs typeface="Arial"/>
              </a:rPr>
              <a:t>Unused</a:t>
            </a:r>
            <a:r>
              <a:rPr sz="2000" spc="-45" dirty="0">
                <a:solidFill>
                  <a:srgbClr val="1F487C"/>
                </a:solidFill>
                <a:latin typeface="Arial"/>
                <a:cs typeface="Arial"/>
              </a:rPr>
              <a:t> </a:t>
            </a:r>
            <a:r>
              <a:rPr sz="2000" dirty="0">
                <a:solidFill>
                  <a:srgbClr val="1F487C"/>
                </a:solidFill>
                <a:latin typeface="Arial"/>
                <a:cs typeface="Arial"/>
              </a:rPr>
              <a:t>sick</a:t>
            </a:r>
            <a:r>
              <a:rPr sz="2000" spc="-55" dirty="0">
                <a:solidFill>
                  <a:srgbClr val="1F487C"/>
                </a:solidFill>
                <a:latin typeface="Arial"/>
                <a:cs typeface="Arial"/>
              </a:rPr>
              <a:t> </a:t>
            </a:r>
            <a:r>
              <a:rPr sz="2000" dirty="0">
                <a:solidFill>
                  <a:srgbClr val="1F487C"/>
                </a:solidFill>
                <a:latin typeface="Arial"/>
                <a:cs typeface="Arial"/>
              </a:rPr>
              <a:t>leave</a:t>
            </a:r>
            <a:r>
              <a:rPr sz="2000" spc="-45" dirty="0">
                <a:solidFill>
                  <a:srgbClr val="1F487C"/>
                </a:solidFill>
                <a:latin typeface="Arial"/>
                <a:cs typeface="Arial"/>
              </a:rPr>
              <a:t> </a:t>
            </a:r>
            <a:r>
              <a:rPr sz="2000" dirty="0">
                <a:solidFill>
                  <a:srgbClr val="1F487C"/>
                </a:solidFill>
                <a:latin typeface="Arial"/>
                <a:cs typeface="Arial"/>
              </a:rPr>
              <a:t>is</a:t>
            </a:r>
            <a:r>
              <a:rPr sz="2000" spc="-55" dirty="0">
                <a:solidFill>
                  <a:srgbClr val="1F487C"/>
                </a:solidFill>
                <a:latin typeface="Arial"/>
                <a:cs typeface="Arial"/>
              </a:rPr>
              <a:t> </a:t>
            </a:r>
            <a:r>
              <a:rPr sz="2000" dirty="0">
                <a:solidFill>
                  <a:srgbClr val="1F487C"/>
                </a:solidFill>
                <a:latin typeface="Arial"/>
                <a:cs typeface="Arial"/>
              </a:rPr>
              <a:t>only</a:t>
            </a:r>
            <a:r>
              <a:rPr sz="2000" spc="-55" dirty="0">
                <a:solidFill>
                  <a:srgbClr val="1F487C"/>
                </a:solidFill>
                <a:latin typeface="Arial"/>
                <a:cs typeface="Arial"/>
              </a:rPr>
              <a:t> </a:t>
            </a:r>
            <a:r>
              <a:rPr sz="2000" dirty="0">
                <a:solidFill>
                  <a:srgbClr val="1F487C"/>
                </a:solidFill>
                <a:latin typeface="Arial"/>
                <a:cs typeface="Arial"/>
              </a:rPr>
              <a:t>used</a:t>
            </a:r>
            <a:r>
              <a:rPr sz="2000" spc="-55" dirty="0">
                <a:solidFill>
                  <a:srgbClr val="1F487C"/>
                </a:solidFill>
                <a:latin typeface="Arial"/>
                <a:cs typeface="Arial"/>
              </a:rPr>
              <a:t> </a:t>
            </a:r>
            <a:r>
              <a:rPr sz="2000" dirty="0">
                <a:solidFill>
                  <a:srgbClr val="1F487C"/>
                </a:solidFill>
                <a:latin typeface="Arial"/>
                <a:cs typeface="Arial"/>
              </a:rPr>
              <a:t>in</a:t>
            </a:r>
            <a:r>
              <a:rPr sz="2000" spc="-55" dirty="0">
                <a:solidFill>
                  <a:srgbClr val="1F487C"/>
                </a:solidFill>
                <a:latin typeface="Arial"/>
                <a:cs typeface="Arial"/>
              </a:rPr>
              <a:t> </a:t>
            </a:r>
            <a:r>
              <a:rPr sz="2000" dirty="0">
                <a:solidFill>
                  <a:srgbClr val="1F487C"/>
                </a:solidFill>
                <a:latin typeface="Arial"/>
                <a:cs typeface="Arial"/>
              </a:rPr>
              <a:t>counting</a:t>
            </a:r>
            <a:r>
              <a:rPr sz="2000" spc="-55" dirty="0">
                <a:solidFill>
                  <a:srgbClr val="1F487C"/>
                </a:solidFill>
                <a:latin typeface="Arial"/>
                <a:cs typeface="Arial"/>
              </a:rPr>
              <a:t> </a:t>
            </a:r>
            <a:r>
              <a:rPr sz="2000" dirty="0">
                <a:solidFill>
                  <a:srgbClr val="1F487C"/>
                </a:solidFill>
                <a:latin typeface="Arial"/>
                <a:cs typeface="Arial"/>
              </a:rPr>
              <a:t>the</a:t>
            </a:r>
            <a:r>
              <a:rPr sz="2000" spc="-60" dirty="0">
                <a:solidFill>
                  <a:srgbClr val="1F487C"/>
                </a:solidFill>
                <a:latin typeface="Arial"/>
                <a:cs typeface="Arial"/>
              </a:rPr>
              <a:t> </a:t>
            </a:r>
            <a:r>
              <a:rPr sz="2000" dirty="0">
                <a:solidFill>
                  <a:srgbClr val="1F487C"/>
                </a:solidFill>
                <a:latin typeface="Arial"/>
                <a:cs typeface="Arial"/>
              </a:rPr>
              <a:t>number</a:t>
            </a:r>
            <a:r>
              <a:rPr sz="2000" spc="-50" dirty="0">
                <a:solidFill>
                  <a:srgbClr val="1F487C"/>
                </a:solidFill>
                <a:latin typeface="Arial"/>
                <a:cs typeface="Arial"/>
              </a:rPr>
              <a:t> </a:t>
            </a:r>
            <a:r>
              <a:rPr sz="2000" dirty="0">
                <a:solidFill>
                  <a:srgbClr val="1F487C"/>
                </a:solidFill>
                <a:latin typeface="Arial"/>
                <a:cs typeface="Arial"/>
              </a:rPr>
              <a:t>of</a:t>
            </a:r>
            <a:r>
              <a:rPr sz="2000" spc="-60" dirty="0">
                <a:solidFill>
                  <a:srgbClr val="1F487C"/>
                </a:solidFill>
                <a:latin typeface="Arial"/>
                <a:cs typeface="Arial"/>
              </a:rPr>
              <a:t> </a:t>
            </a:r>
            <a:r>
              <a:rPr sz="2000" dirty="0">
                <a:solidFill>
                  <a:srgbClr val="1F487C"/>
                </a:solidFill>
                <a:latin typeface="Arial"/>
                <a:cs typeface="Arial"/>
              </a:rPr>
              <a:t>years</a:t>
            </a:r>
            <a:r>
              <a:rPr sz="2000" spc="-55" dirty="0">
                <a:solidFill>
                  <a:srgbClr val="1F487C"/>
                </a:solidFill>
                <a:latin typeface="Arial"/>
                <a:cs typeface="Arial"/>
              </a:rPr>
              <a:t> </a:t>
            </a:r>
            <a:r>
              <a:rPr sz="2000" spc="-25" dirty="0">
                <a:solidFill>
                  <a:srgbClr val="1F487C"/>
                </a:solidFill>
                <a:latin typeface="Arial"/>
                <a:cs typeface="Arial"/>
              </a:rPr>
              <a:t>and </a:t>
            </a:r>
            <a:r>
              <a:rPr sz="2000" dirty="0">
                <a:solidFill>
                  <a:srgbClr val="1F487C"/>
                </a:solidFill>
                <a:latin typeface="Arial"/>
                <a:cs typeface="Arial"/>
              </a:rPr>
              <a:t>months</a:t>
            </a:r>
            <a:r>
              <a:rPr sz="2000" spc="-70" dirty="0">
                <a:solidFill>
                  <a:srgbClr val="1F487C"/>
                </a:solidFill>
                <a:latin typeface="Arial"/>
                <a:cs typeface="Arial"/>
              </a:rPr>
              <a:t> </a:t>
            </a:r>
            <a:r>
              <a:rPr sz="2000" dirty="0">
                <a:solidFill>
                  <a:srgbClr val="1F487C"/>
                </a:solidFill>
                <a:latin typeface="Arial"/>
                <a:cs typeface="Arial"/>
              </a:rPr>
              <a:t>of</a:t>
            </a:r>
            <a:r>
              <a:rPr sz="2000" spc="-70" dirty="0">
                <a:solidFill>
                  <a:srgbClr val="1F487C"/>
                </a:solidFill>
                <a:latin typeface="Arial"/>
                <a:cs typeface="Arial"/>
              </a:rPr>
              <a:t> </a:t>
            </a:r>
            <a:r>
              <a:rPr sz="2000" dirty="0">
                <a:solidFill>
                  <a:srgbClr val="1F487C"/>
                </a:solidFill>
                <a:latin typeface="Arial"/>
                <a:cs typeface="Arial"/>
              </a:rPr>
              <a:t>credited</a:t>
            </a:r>
            <a:r>
              <a:rPr sz="2000" spc="-65" dirty="0">
                <a:solidFill>
                  <a:srgbClr val="1F487C"/>
                </a:solidFill>
                <a:latin typeface="Arial"/>
                <a:cs typeface="Arial"/>
              </a:rPr>
              <a:t> </a:t>
            </a:r>
            <a:r>
              <a:rPr sz="2000" dirty="0">
                <a:solidFill>
                  <a:srgbClr val="1F487C"/>
                </a:solidFill>
                <a:latin typeface="Arial"/>
                <a:cs typeface="Arial"/>
              </a:rPr>
              <a:t>service</a:t>
            </a:r>
            <a:r>
              <a:rPr sz="2000" spc="-60" dirty="0">
                <a:solidFill>
                  <a:srgbClr val="1F487C"/>
                </a:solidFill>
                <a:latin typeface="Arial"/>
                <a:cs typeface="Arial"/>
              </a:rPr>
              <a:t> </a:t>
            </a:r>
            <a:r>
              <a:rPr sz="2000" dirty="0">
                <a:solidFill>
                  <a:srgbClr val="1F487C"/>
                </a:solidFill>
                <a:latin typeface="Arial"/>
                <a:cs typeface="Arial"/>
              </a:rPr>
              <a:t>for</a:t>
            </a:r>
            <a:r>
              <a:rPr sz="2000" spc="-80" dirty="0">
                <a:solidFill>
                  <a:srgbClr val="1F487C"/>
                </a:solidFill>
                <a:latin typeface="Arial"/>
                <a:cs typeface="Arial"/>
              </a:rPr>
              <a:t> </a:t>
            </a:r>
            <a:r>
              <a:rPr sz="2000" dirty="0">
                <a:solidFill>
                  <a:srgbClr val="1F487C"/>
                </a:solidFill>
                <a:latin typeface="Arial"/>
                <a:cs typeface="Arial"/>
              </a:rPr>
              <a:t>benefit</a:t>
            </a:r>
            <a:r>
              <a:rPr sz="2000" spc="-60" dirty="0">
                <a:solidFill>
                  <a:srgbClr val="1F487C"/>
                </a:solidFill>
                <a:latin typeface="Arial"/>
                <a:cs typeface="Arial"/>
              </a:rPr>
              <a:t> </a:t>
            </a:r>
            <a:r>
              <a:rPr sz="2000" dirty="0">
                <a:solidFill>
                  <a:srgbClr val="1F487C"/>
                </a:solidFill>
                <a:latin typeface="Arial"/>
                <a:cs typeface="Arial"/>
              </a:rPr>
              <a:t>calculation</a:t>
            </a:r>
            <a:r>
              <a:rPr sz="2000" spc="-45" dirty="0">
                <a:solidFill>
                  <a:srgbClr val="1F487C"/>
                </a:solidFill>
                <a:latin typeface="Arial"/>
                <a:cs typeface="Arial"/>
              </a:rPr>
              <a:t> </a:t>
            </a:r>
            <a:r>
              <a:rPr sz="2000" dirty="0">
                <a:solidFill>
                  <a:srgbClr val="1F487C"/>
                </a:solidFill>
                <a:latin typeface="Arial"/>
                <a:cs typeface="Arial"/>
              </a:rPr>
              <a:t>purposes.</a:t>
            </a:r>
            <a:r>
              <a:rPr sz="2000" spc="-65" dirty="0">
                <a:solidFill>
                  <a:srgbClr val="1F487C"/>
                </a:solidFill>
                <a:latin typeface="Arial"/>
                <a:cs typeface="Arial"/>
              </a:rPr>
              <a:t> </a:t>
            </a:r>
            <a:r>
              <a:rPr sz="2000" dirty="0">
                <a:solidFill>
                  <a:srgbClr val="1F487C"/>
                </a:solidFill>
                <a:latin typeface="Arial"/>
                <a:cs typeface="Arial"/>
              </a:rPr>
              <a:t>It</a:t>
            </a:r>
            <a:r>
              <a:rPr sz="2000" spc="-80" dirty="0">
                <a:solidFill>
                  <a:srgbClr val="1F487C"/>
                </a:solidFill>
                <a:latin typeface="Arial"/>
                <a:cs typeface="Arial"/>
              </a:rPr>
              <a:t> </a:t>
            </a:r>
            <a:r>
              <a:rPr sz="2000" dirty="0">
                <a:solidFill>
                  <a:srgbClr val="1F487C"/>
                </a:solidFill>
                <a:latin typeface="Arial"/>
                <a:cs typeface="Arial"/>
              </a:rPr>
              <a:t>is</a:t>
            </a:r>
            <a:r>
              <a:rPr sz="2000" spc="-65" dirty="0">
                <a:solidFill>
                  <a:srgbClr val="1F487C"/>
                </a:solidFill>
                <a:latin typeface="Arial"/>
                <a:cs typeface="Arial"/>
              </a:rPr>
              <a:t> </a:t>
            </a:r>
            <a:r>
              <a:rPr sz="2000" spc="-25" dirty="0">
                <a:solidFill>
                  <a:srgbClr val="1F487C"/>
                </a:solidFill>
                <a:latin typeface="Arial"/>
                <a:cs typeface="Arial"/>
              </a:rPr>
              <a:t>not </a:t>
            </a:r>
            <a:r>
              <a:rPr sz="2000" dirty="0">
                <a:solidFill>
                  <a:srgbClr val="1F487C"/>
                </a:solidFill>
                <a:latin typeface="Arial"/>
                <a:cs typeface="Arial"/>
              </a:rPr>
              <a:t>used</a:t>
            </a:r>
            <a:r>
              <a:rPr sz="2000" spc="-55" dirty="0">
                <a:solidFill>
                  <a:srgbClr val="1F487C"/>
                </a:solidFill>
                <a:latin typeface="Arial"/>
                <a:cs typeface="Arial"/>
              </a:rPr>
              <a:t> </a:t>
            </a:r>
            <a:r>
              <a:rPr sz="2000" dirty="0">
                <a:solidFill>
                  <a:srgbClr val="1F487C"/>
                </a:solidFill>
                <a:latin typeface="Arial"/>
                <a:cs typeface="Arial"/>
              </a:rPr>
              <a:t>to</a:t>
            </a:r>
            <a:r>
              <a:rPr sz="2000" spc="-60" dirty="0">
                <a:solidFill>
                  <a:srgbClr val="1F487C"/>
                </a:solidFill>
                <a:latin typeface="Arial"/>
                <a:cs typeface="Arial"/>
              </a:rPr>
              <a:t> </a:t>
            </a:r>
            <a:r>
              <a:rPr sz="2000" dirty="0">
                <a:solidFill>
                  <a:srgbClr val="1F487C"/>
                </a:solidFill>
                <a:latin typeface="Arial"/>
                <a:cs typeface="Arial"/>
              </a:rPr>
              <a:t>meet</a:t>
            </a:r>
            <a:r>
              <a:rPr sz="2000" spc="-50" dirty="0">
                <a:solidFill>
                  <a:srgbClr val="1F487C"/>
                </a:solidFill>
                <a:latin typeface="Arial"/>
                <a:cs typeface="Arial"/>
              </a:rPr>
              <a:t> </a:t>
            </a:r>
            <a:r>
              <a:rPr sz="2000" dirty="0">
                <a:solidFill>
                  <a:srgbClr val="1F487C"/>
                </a:solidFill>
                <a:latin typeface="Arial"/>
                <a:cs typeface="Arial"/>
              </a:rPr>
              <a:t>continuous</a:t>
            </a:r>
            <a:r>
              <a:rPr sz="2000" spc="-50" dirty="0">
                <a:solidFill>
                  <a:srgbClr val="1F487C"/>
                </a:solidFill>
                <a:latin typeface="Arial"/>
                <a:cs typeface="Arial"/>
              </a:rPr>
              <a:t> </a:t>
            </a:r>
            <a:r>
              <a:rPr sz="2000" dirty="0">
                <a:solidFill>
                  <a:srgbClr val="1F487C"/>
                </a:solidFill>
                <a:latin typeface="Arial"/>
                <a:cs typeface="Arial"/>
              </a:rPr>
              <a:t>service</a:t>
            </a:r>
            <a:r>
              <a:rPr sz="2000" spc="-55" dirty="0">
                <a:solidFill>
                  <a:srgbClr val="1F487C"/>
                </a:solidFill>
                <a:latin typeface="Arial"/>
                <a:cs typeface="Arial"/>
              </a:rPr>
              <a:t> </a:t>
            </a:r>
            <a:r>
              <a:rPr sz="2000" dirty="0">
                <a:solidFill>
                  <a:srgbClr val="1F487C"/>
                </a:solidFill>
                <a:latin typeface="Arial"/>
                <a:cs typeface="Arial"/>
              </a:rPr>
              <a:t>or</a:t>
            </a:r>
            <a:r>
              <a:rPr sz="2000" spc="-60" dirty="0">
                <a:solidFill>
                  <a:srgbClr val="1F487C"/>
                </a:solidFill>
                <a:latin typeface="Arial"/>
                <a:cs typeface="Arial"/>
              </a:rPr>
              <a:t> </a:t>
            </a:r>
            <a:r>
              <a:rPr sz="2000" dirty="0">
                <a:solidFill>
                  <a:srgbClr val="1F487C"/>
                </a:solidFill>
                <a:latin typeface="Arial"/>
                <a:cs typeface="Arial"/>
              </a:rPr>
              <a:t>age</a:t>
            </a:r>
            <a:r>
              <a:rPr sz="2000" spc="-55" dirty="0">
                <a:solidFill>
                  <a:srgbClr val="1F487C"/>
                </a:solidFill>
                <a:latin typeface="Arial"/>
                <a:cs typeface="Arial"/>
              </a:rPr>
              <a:t> </a:t>
            </a:r>
            <a:r>
              <a:rPr sz="2000" spc="-10" dirty="0">
                <a:solidFill>
                  <a:srgbClr val="1F487C"/>
                </a:solidFill>
                <a:latin typeface="Arial"/>
                <a:cs typeface="Arial"/>
              </a:rPr>
              <a:t>requirements</a:t>
            </a:r>
            <a:r>
              <a:rPr sz="2000" spc="-40" dirty="0">
                <a:solidFill>
                  <a:srgbClr val="1F487C"/>
                </a:solidFill>
                <a:latin typeface="Arial"/>
                <a:cs typeface="Arial"/>
              </a:rPr>
              <a:t> </a:t>
            </a:r>
            <a:r>
              <a:rPr sz="2000" dirty="0">
                <a:solidFill>
                  <a:srgbClr val="1F487C"/>
                </a:solidFill>
                <a:latin typeface="Arial"/>
                <a:cs typeface="Arial"/>
              </a:rPr>
              <a:t>for</a:t>
            </a:r>
            <a:r>
              <a:rPr sz="2000" spc="-65" dirty="0">
                <a:solidFill>
                  <a:srgbClr val="1F487C"/>
                </a:solidFill>
                <a:latin typeface="Arial"/>
                <a:cs typeface="Arial"/>
              </a:rPr>
              <a:t> </a:t>
            </a:r>
            <a:r>
              <a:rPr sz="2000" spc="-10" dirty="0">
                <a:solidFill>
                  <a:srgbClr val="1F487C"/>
                </a:solidFill>
                <a:latin typeface="Arial"/>
                <a:cs typeface="Arial"/>
              </a:rPr>
              <a:t>retirement </a:t>
            </a:r>
            <a:r>
              <a:rPr sz="2000" dirty="0">
                <a:solidFill>
                  <a:srgbClr val="1F487C"/>
                </a:solidFill>
                <a:latin typeface="Arial"/>
                <a:cs typeface="Arial"/>
              </a:rPr>
              <a:t>eligibility</a:t>
            </a:r>
            <a:r>
              <a:rPr sz="2000" spc="-95" dirty="0">
                <a:solidFill>
                  <a:srgbClr val="1F487C"/>
                </a:solidFill>
                <a:latin typeface="Arial"/>
                <a:cs typeface="Arial"/>
              </a:rPr>
              <a:t> </a:t>
            </a:r>
            <a:r>
              <a:rPr sz="2000" spc="-10" dirty="0">
                <a:solidFill>
                  <a:srgbClr val="1F487C"/>
                </a:solidFill>
                <a:latin typeface="Arial"/>
                <a:cs typeface="Arial"/>
              </a:rPr>
              <a:t>purposes.</a:t>
            </a:r>
            <a:endParaRPr sz="2000">
              <a:latin typeface="Arial"/>
              <a:cs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84150" rIns="0" bIns="0" rtlCol="0">
            <a:spAutoFit/>
          </a:bodyPr>
          <a:lstStyle/>
          <a:p>
            <a:pPr marL="2615565">
              <a:lnSpc>
                <a:spcPct val="100000"/>
              </a:lnSpc>
              <a:spcBef>
                <a:spcPts val="100"/>
              </a:spcBef>
            </a:pPr>
            <a:r>
              <a:rPr sz="2500" dirty="0"/>
              <a:t>NEXCOM</a:t>
            </a:r>
            <a:r>
              <a:rPr sz="2500" spc="-5" dirty="0"/>
              <a:t> </a:t>
            </a:r>
            <a:r>
              <a:rPr sz="2500" dirty="0"/>
              <a:t>Retirement</a:t>
            </a:r>
            <a:r>
              <a:rPr sz="2500" spc="-5" dirty="0"/>
              <a:t> </a:t>
            </a:r>
            <a:r>
              <a:rPr sz="2500" spc="-20" dirty="0"/>
              <a:t>Plan</a:t>
            </a:r>
            <a:endParaRPr sz="2500"/>
          </a:p>
        </p:txBody>
      </p:sp>
      <p:sp>
        <p:nvSpPr>
          <p:cNvPr id="3" name="object 3"/>
          <p:cNvSpPr txBox="1"/>
          <p:nvPr/>
        </p:nvSpPr>
        <p:spPr>
          <a:xfrm>
            <a:off x="510540" y="1248866"/>
            <a:ext cx="7885430" cy="3927475"/>
          </a:xfrm>
          <a:prstGeom prst="rect">
            <a:avLst/>
          </a:prstGeom>
        </p:spPr>
        <p:txBody>
          <a:bodyPr vert="horz" wrap="square" lIns="0" tIns="109855" rIns="0" bIns="0" rtlCol="0">
            <a:spAutoFit/>
          </a:bodyPr>
          <a:lstStyle/>
          <a:p>
            <a:pPr marL="380365" indent="-342265">
              <a:lnSpc>
                <a:spcPct val="100000"/>
              </a:lnSpc>
              <a:spcBef>
                <a:spcPts val="865"/>
              </a:spcBef>
              <a:buChar char="•"/>
              <a:tabLst>
                <a:tab pos="380365" algn="l"/>
              </a:tabLst>
            </a:pPr>
            <a:r>
              <a:rPr sz="3200" dirty="0">
                <a:solidFill>
                  <a:srgbClr val="1F487C"/>
                </a:solidFill>
                <a:latin typeface="Arial"/>
                <a:cs typeface="Arial"/>
              </a:rPr>
              <a:t>Pension</a:t>
            </a:r>
            <a:r>
              <a:rPr sz="3200" spc="-114" dirty="0">
                <a:solidFill>
                  <a:srgbClr val="1F487C"/>
                </a:solidFill>
                <a:latin typeface="Arial"/>
                <a:cs typeface="Arial"/>
              </a:rPr>
              <a:t> </a:t>
            </a:r>
            <a:r>
              <a:rPr sz="3200" dirty="0">
                <a:solidFill>
                  <a:srgbClr val="1F487C"/>
                </a:solidFill>
                <a:latin typeface="Arial"/>
                <a:cs typeface="Arial"/>
              </a:rPr>
              <a:t>Plan</a:t>
            </a:r>
            <a:r>
              <a:rPr sz="3200" spc="-114" dirty="0">
                <a:solidFill>
                  <a:srgbClr val="1F487C"/>
                </a:solidFill>
                <a:latin typeface="Arial"/>
                <a:cs typeface="Arial"/>
              </a:rPr>
              <a:t> </a:t>
            </a:r>
            <a:r>
              <a:rPr sz="3200" dirty="0">
                <a:solidFill>
                  <a:srgbClr val="1F487C"/>
                </a:solidFill>
                <a:latin typeface="Arial"/>
                <a:cs typeface="Arial"/>
              </a:rPr>
              <a:t>(Final</a:t>
            </a:r>
            <a:r>
              <a:rPr sz="3200" spc="-120" dirty="0">
                <a:solidFill>
                  <a:srgbClr val="1F487C"/>
                </a:solidFill>
                <a:latin typeface="Arial"/>
                <a:cs typeface="Arial"/>
              </a:rPr>
              <a:t> </a:t>
            </a:r>
            <a:r>
              <a:rPr sz="3200" dirty="0">
                <a:solidFill>
                  <a:srgbClr val="1F487C"/>
                </a:solidFill>
                <a:latin typeface="Arial"/>
                <a:cs typeface="Arial"/>
              </a:rPr>
              <a:t>average</a:t>
            </a:r>
            <a:r>
              <a:rPr sz="3200" spc="-125" dirty="0">
                <a:solidFill>
                  <a:srgbClr val="1F487C"/>
                </a:solidFill>
                <a:latin typeface="Arial"/>
                <a:cs typeface="Arial"/>
              </a:rPr>
              <a:t> </a:t>
            </a:r>
            <a:r>
              <a:rPr sz="3200" dirty="0">
                <a:solidFill>
                  <a:srgbClr val="1F487C"/>
                </a:solidFill>
                <a:latin typeface="Arial"/>
                <a:cs typeface="Arial"/>
              </a:rPr>
              <a:t>pay</a:t>
            </a:r>
            <a:r>
              <a:rPr sz="3200" spc="-110" dirty="0">
                <a:solidFill>
                  <a:srgbClr val="1F487C"/>
                </a:solidFill>
                <a:latin typeface="Arial"/>
                <a:cs typeface="Arial"/>
              </a:rPr>
              <a:t> </a:t>
            </a:r>
            <a:r>
              <a:rPr sz="3200" spc="-10" dirty="0">
                <a:solidFill>
                  <a:srgbClr val="1F487C"/>
                </a:solidFill>
                <a:latin typeface="Arial"/>
                <a:cs typeface="Arial"/>
              </a:rPr>
              <a:t>formula)</a:t>
            </a:r>
            <a:endParaRPr sz="3200">
              <a:latin typeface="Arial"/>
              <a:cs typeface="Arial"/>
            </a:endParaRPr>
          </a:p>
          <a:p>
            <a:pPr marL="381000" marR="723900" indent="-342900">
              <a:lnSpc>
                <a:spcPct val="100000"/>
              </a:lnSpc>
              <a:spcBef>
                <a:spcPts val="770"/>
              </a:spcBef>
              <a:buChar char="•"/>
              <a:tabLst>
                <a:tab pos="381000" algn="l"/>
              </a:tabLst>
            </a:pPr>
            <a:r>
              <a:rPr sz="3200" dirty="0">
                <a:solidFill>
                  <a:srgbClr val="1F487C"/>
                </a:solidFill>
                <a:latin typeface="Arial"/>
                <a:cs typeface="Arial"/>
              </a:rPr>
              <a:t>Associates</a:t>
            </a:r>
            <a:r>
              <a:rPr sz="3200" spc="-105" dirty="0">
                <a:solidFill>
                  <a:srgbClr val="1F487C"/>
                </a:solidFill>
                <a:latin typeface="Arial"/>
                <a:cs typeface="Arial"/>
              </a:rPr>
              <a:t> </a:t>
            </a:r>
            <a:r>
              <a:rPr sz="3200" dirty="0">
                <a:solidFill>
                  <a:srgbClr val="1F487C"/>
                </a:solidFill>
                <a:latin typeface="Arial"/>
                <a:cs typeface="Arial"/>
              </a:rPr>
              <a:t>contribute</a:t>
            </a:r>
            <a:r>
              <a:rPr sz="3200" spc="-110" dirty="0">
                <a:solidFill>
                  <a:srgbClr val="1F487C"/>
                </a:solidFill>
                <a:latin typeface="Arial"/>
                <a:cs typeface="Arial"/>
              </a:rPr>
              <a:t> </a:t>
            </a:r>
            <a:r>
              <a:rPr sz="3200" dirty="0">
                <a:solidFill>
                  <a:srgbClr val="1F487C"/>
                </a:solidFill>
                <a:latin typeface="Arial"/>
                <a:cs typeface="Arial"/>
              </a:rPr>
              <a:t>1%</a:t>
            </a:r>
            <a:r>
              <a:rPr sz="3200" spc="-95" dirty="0">
                <a:solidFill>
                  <a:srgbClr val="1F487C"/>
                </a:solidFill>
                <a:latin typeface="Arial"/>
                <a:cs typeface="Arial"/>
              </a:rPr>
              <a:t> </a:t>
            </a:r>
            <a:r>
              <a:rPr sz="3200" dirty="0">
                <a:solidFill>
                  <a:srgbClr val="1F487C"/>
                </a:solidFill>
                <a:latin typeface="Arial"/>
                <a:cs typeface="Arial"/>
              </a:rPr>
              <a:t>of</a:t>
            </a:r>
            <a:r>
              <a:rPr sz="3200" spc="-95" dirty="0">
                <a:solidFill>
                  <a:srgbClr val="1F487C"/>
                </a:solidFill>
                <a:latin typeface="Arial"/>
                <a:cs typeface="Arial"/>
              </a:rPr>
              <a:t> </a:t>
            </a:r>
            <a:r>
              <a:rPr sz="3200" dirty="0">
                <a:solidFill>
                  <a:srgbClr val="1F487C"/>
                </a:solidFill>
                <a:latin typeface="Arial"/>
                <a:cs typeface="Arial"/>
              </a:rPr>
              <a:t>pay</a:t>
            </a:r>
            <a:r>
              <a:rPr sz="3200" spc="-90" dirty="0">
                <a:solidFill>
                  <a:srgbClr val="1F487C"/>
                </a:solidFill>
                <a:latin typeface="Arial"/>
                <a:cs typeface="Arial"/>
              </a:rPr>
              <a:t> </a:t>
            </a:r>
            <a:r>
              <a:rPr sz="3200" spc="-25" dirty="0">
                <a:solidFill>
                  <a:srgbClr val="1F487C"/>
                </a:solidFill>
                <a:latin typeface="Arial"/>
                <a:cs typeface="Arial"/>
              </a:rPr>
              <a:t>(No </a:t>
            </a:r>
            <a:r>
              <a:rPr sz="3200" spc="-10" dirty="0">
                <a:solidFill>
                  <a:srgbClr val="1F487C"/>
                </a:solidFill>
                <a:latin typeface="Arial"/>
                <a:cs typeface="Arial"/>
              </a:rPr>
              <a:t>contribution</a:t>
            </a:r>
            <a:r>
              <a:rPr sz="3200" spc="-75" dirty="0">
                <a:solidFill>
                  <a:srgbClr val="1F487C"/>
                </a:solidFill>
                <a:latin typeface="Arial"/>
                <a:cs typeface="Arial"/>
              </a:rPr>
              <a:t> </a:t>
            </a:r>
            <a:r>
              <a:rPr sz="3200" dirty="0">
                <a:solidFill>
                  <a:srgbClr val="1F487C"/>
                </a:solidFill>
                <a:latin typeface="Arial"/>
                <a:cs typeface="Arial"/>
              </a:rPr>
              <a:t>during</a:t>
            </a:r>
            <a:r>
              <a:rPr sz="3200" spc="-75" dirty="0">
                <a:solidFill>
                  <a:srgbClr val="1F487C"/>
                </a:solidFill>
                <a:latin typeface="Arial"/>
                <a:cs typeface="Arial"/>
              </a:rPr>
              <a:t> </a:t>
            </a:r>
            <a:r>
              <a:rPr sz="3200" dirty="0">
                <a:solidFill>
                  <a:srgbClr val="1F487C"/>
                </a:solidFill>
                <a:latin typeface="Arial"/>
                <a:cs typeface="Arial"/>
              </a:rPr>
              <a:t>1</a:t>
            </a:r>
            <a:r>
              <a:rPr sz="3150" baseline="25132" dirty="0">
                <a:solidFill>
                  <a:srgbClr val="1F487C"/>
                </a:solidFill>
                <a:latin typeface="Arial"/>
                <a:cs typeface="Arial"/>
              </a:rPr>
              <a:t>st</a:t>
            </a:r>
            <a:r>
              <a:rPr sz="3150" spc="330" baseline="25132" dirty="0">
                <a:solidFill>
                  <a:srgbClr val="1F487C"/>
                </a:solidFill>
                <a:latin typeface="Arial"/>
                <a:cs typeface="Arial"/>
              </a:rPr>
              <a:t> </a:t>
            </a:r>
            <a:r>
              <a:rPr sz="3200" dirty="0">
                <a:solidFill>
                  <a:srgbClr val="1F487C"/>
                </a:solidFill>
                <a:latin typeface="Arial"/>
                <a:cs typeface="Arial"/>
              </a:rPr>
              <a:t>year</a:t>
            </a:r>
            <a:r>
              <a:rPr sz="3200" spc="-75" dirty="0">
                <a:solidFill>
                  <a:srgbClr val="1F487C"/>
                </a:solidFill>
                <a:latin typeface="Arial"/>
                <a:cs typeface="Arial"/>
              </a:rPr>
              <a:t> </a:t>
            </a:r>
            <a:r>
              <a:rPr sz="3200" dirty="0">
                <a:solidFill>
                  <a:srgbClr val="1F487C"/>
                </a:solidFill>
                <a:latin typeface="Arial"/>
                <a:cs typeface="Arial"/>
              </a:rPr>
              <a:t>of</a:t>
            </a:r>
            <a:r>
              <a:rPr sz="3200" spc="-65" dirty="0">
                <a:solidFill>
                  <a:srgbClr val="1F487C"/>
                </a:solidFill>
                <a:latin typeface="Arial"/>
                <a:cs typeface="Arial"/>
              </a:rPr>
              <a:t> </a:t>
            </a:r>
            <a:r>
              <a:rPr sz="3200" spc="-10" dirty="0">
                <a:solidFill>
                  <a:srgbClr val="1F487C"/>
                </a:solidFill>
                <a:latin typeface="Arial"/>
                <a:cs typeface="Arial"/>
              </a:rPr>
              <a:t>service)</a:t>
            </a:r>
            <a:endParaRPr sz="3200">
              <a:latin typeface="Arial"/>
              <a:cs typeface="Arial"/>
            </a:endParaRPr>
          </a:p>
          <a:p>
            <a:pPr marL="380365" indent="-342265">
              <a:lnSpc>
                <a:spcPct val="100000"/>
              </a:lnSpc>
              <a:spcBef>
                <a:spcPts val="770"/>
              </a:spcBef>
              <a:buChar char="•"/>
              <a:tabLst>
                <a:tab pos="380365" algn="l"/>
              </a:tabLst>
            </a:pPr>
            <a:r>
              <a:rPr sz="3200" spc="-20" dirty="0">
                <a:solidFill>
                  <a:srgbClr val="1F487C"/>
                </a:solidFill>
                <a:latin typeface="Arial"/>
                <a:cs typeface="Arial"/>
              </a:rPr>
              <a:t>Vested</a:t>
            </a:r>
            <a:r>
              <a:rPr sz="3200" spc="-95" dirty="0">
                <a:solidFill>
                  <a:srgbClr val="1F487C"/>
                </a:solidFill>
                <a:latin typeface="Arial"/>
                <a:cs typeface="Arial"/>
              </a:rPr>
              <a:t> </a:t>
            </a:r>
            <a:r>
              <a:rPr sz="3200" dirty="0">
                <a:solidFill>
                  <a:srgbClr val="1F487C"/>
                </a:solidFill>
                <a:latin typeface="Arial"/>
                <a:cs typeface="Arial"/>
              </a:rPr>
              <a:t>after</a:t>
            </a:r>
            <a:r>
              <a:rPr sz="3200" spc="-105" dirty="0">
                <a:solidFill>
                  <a:srgbClr val="1F487C"/>
                </a:solidFill>
                <a:latin typeface="Arial"/>
                <a:cs typeface="Arial"/>
              </a:rPr>
              <a:t> </a:t>
            </a:r>
            <a:r>
              <a:rPr sz="3200" dirty="0">
                <a:solidFill>
                  <a:srgbClr val="1F487C"/>
                </a:solidFill>
                <a:latin typeface="Arial"/>
                <a:cs typeface="Arial"/>
              </a:rPr>
              <a:t>5</a:t>
            </a:r>
            <a:r>
              <a:rPr sz="3200" spc="-90" dirty="0">
                <a:solidFill>
                  <a:srgbClr val="1F487C"/>
                </a:solidFill>
                <a:latin typeface="Arial"/>
                <a:cs typeface="Arial"/>
              </a:rPr>
              <a:t> </a:t>
            </a:r>
            <a:r>
              <a:rPr sz="3200" spc="-10" dirty="0">
                <a:solidFill>
                  <a:srgbClr val="1F487C"/>
                </a:solidFill>
                <a:latin typeface="Arial"/>
                <a:cs typeface="Arial"/>
              </a:rPr>
              <a:t>years</a:t>
            </a:r>
            <a:endParaRPr sz="3200">
              <a:latin typeface="Arial"/>
              <a:cs typeface="Arial"/>
            </a:endParaRPr>
          </a:p>
          <a:p>
            <a:pPr marL="380365" indent="-342265">
              <a:lnSpc>
                <a:spcPct val="100000"/>
              </a:lnSpc>
              <a:spcBef>
                <a:spcPts val="770"/>
              </a:spcBef>
              <a:buChar char="•"/>
              <a:tabLst>
                <a:tab pos="380365" algn="l"/>
              </a:tabLst>
            </a:pPr>
            <a:r>
              <a:rPr sz="3200" spc="-20" dirty="0">
                <a:solidFill>
                  <a:srgbClr val="1F487C"/>
                </a:solidFill>
                <a:latin typeface="Arial"/>
                <a:cs typeface="Arial"/>
              </a:rPr>
              <a:t>COLA</a:t>
            </a:r>
            <a:r>
              <a:rPr sz="3200" spc="-204" dirty="0">
                <a:solidFill>
                  <a:srgbClr val="1F487C"/>
                </a:solidFill>
                <a:latin typeface="Arial"/>
                <a:cs typeface="Arial"/>
              </a:rPr>
              <a:t> </a:t>
            </a:r>
            <a:r>
              <a:rPr sz="3200" dirty="0">
                <a:solidFill>
                  <a:srgbClr val="1F487C"/>
                </a:solidFill>
                <a:latin typeface="Arial"/>
                <a:cs typeface="Arial"/>
              </a:rPr>
              <a:t>adjustment</a:t>
            </a:r>
            <a:r>
              <a:rPr sz="3200" spc="-170" dirty="0">
                <a:solidFill>
                  <a:srgbClr val="1F487C"/>
                </a:solidFill>
                <a:latin typeface="Arial"/>
                <a:cs typeface="Arial"/>
              </a:rPr>
              <a:t> </a:t>
            </a:r>
            <a:r>
              <a:rPr sz="3200" dirty="0">
                <a:solidFill>
                  <a:srgbClr val="1F487C"/>
                </a:solidFill>
                <a:latin typeface="Arial"/>
                <a:cs typeface="Arial"/>
              </a:rPr>
              <a:t>for</a:t>
            </a:r>
            <a:r>
              <a:rPr sz="3200" spc="-114" dirty="0">
                <a:solidFill>
                  <a:srgbClr val="1F487C"/>
                </a:solidFill>
                <a:latin typeface="Arial"/>
                <a:cs typeface="Arial"/>
              </a:rPr>
              <a:t> </a:t>
            </a:r>
            <a:r>
              <a:rPr sz="3200" dirty="0">
                <a:solidFill>
                  <a:srgbClr val="1F487C"/>
                </a:solidFill>
                <a:latin typeface="Arial"/>
                <a:cs typeface="Arial"/>
              </a:rPr>
              <a:t>eligible</a:t>
            </a:r>
            <a:r>
              <a:rPr sz="3200" spc="-110" dirty="0">
                <a:solidFill>
                  <a:srgbClr val="1F487C"/>
                </a:solidFill>
                <a:latin typeface="Arial"/>
                <a:cs typeface="Arial"/>
              </a:rPr>
              <a:t> </a:t>
            </a:r>
            <a:r>
              <a:rPr sz="3200" spc="-10" dirty="0">
                <a:solidFill>
                  <a:srgbClr val="1F487C"/>
                </a:solidFill>
                <a:latin typeface="Arial"/>
                <a:cs typeface="Arial"/>
              </a:rPr>
              <a:t>associates</a:t>
            </a:r>
            <a:endParaRPr sz="3200">
              <a:latin typeface="Arial"/>
              <a:cs typeface="Arial"/>
            </a:endParaRPr>
          </a:p>
          <a:p>
            <a:pPr marL="381000" marR="1157605" indent="-342900">
              <a:lnSpc>
                <a:spcPct val="100000"/>
              </a:lnSpc>
              <a:spcBef>
                <a:spcPts val="765"/>
              </a:spcBef>
              <a:buChar char="•"/>
              <a:tabLst>
                <a:tab pos="381000" algn="l"/>
              </a:tabLst>
            </a:pPr>
            <a:r>
              <a:rPr sz="3200" spc="-10" dirty="0">
                <a:solidFill>
                  <a:srgbClr val="1F487C"/>
                </a:solidFill>
                <a:latin typeface="Arial"/>
                <a:cs typeface="Arial"/>
              </a:rPr>
              <a:t>Very</a:t>
            </a:r>
            <a:r>
              <a:rPr sz="3200" spc="-105" dirty="0">
                <a:solidFill>
                  <a:srgbClr val="1F487C"/>
                </a:solidFill>
                <a:latin typeface="Arial"/>
                <a:cs typeface="Arial"/>
              </a:rPr>
              <a:t> </a:t>
            </a:r>
            <a:r>
              <a:rPr sz="3200" dirty="0">
                <a:solidFill>
                  <a:srgbClr val="1F487C"/>
                </a:solidFill>
                <a:latin typeface="Arial"/>
                <a:cs typeface="Arial"/>
              </a:rPr>
              <a:t>rich</a:t>
            </a:r>
            <a:r>
              <a:rPr sz="3200" spc="-105" dirty="0">
                <a:solidFill>
                  <a:srgbClr val="1F487C"/>
                </a:solidFill>
                <a:latin typeface="Arial"/>
                <a:cs typeface="Arial"/>
              </a:rPr>
              <a:t> </a:t>
            </a:r>
            <a:r>
              <a:rPr sz="3200" dirty="0">
                <a:solidFill>
                  <a:srgbClr val="1F487C"/>
                </a:solidFill>
                <a:latin typeface="Arial"/>
                <a:cs typeface="Arial"/>
              </a:rPr>
              <a:t>plan</a:t>
            </a:r>
            <a:r>
              <a:rPr sz="3200" spc="-105" dirty="0">
                <a:solidFill>
                  <a:srgbClr val="1F487C"/>
                </a:solidFill>
                <a:latin typeface="Arial"/>
                <a:cs typeface="Arial"/>
              </a:rPr>
              <a:t> </a:t>
            </a:r>
            <a:r>
              <a:rPr sz="3200" spc="-10" dirty="0">
                <a:solidFill>
                  <a:srgbClr val="1F487C"/>
                </a:solidFill>
                <a:latin typeface="Arial"/>
                <a:cs typeface="Arial"/>
              </a:rPr>
              <a:t>uncommon</a:t>
            </a:r>
            <a:r>
              <a:rPr sz="3200" spc="-120" dirty="0">
                <a:solidFill>
                  <a:srgbClr val="1F487C"/>
                </a:solidFill>
                <a:latin typeface="Arial"/>
                <a:cs typeface="Arial"/>
              </a:rPr>
              <a:t> </a:t>
            </a:r>
            <a:r>
              <a:rPr sz="3200" dirty="0">
                <a:solidFill>
                  <a:srgbClr val="1F487C"/>
                </a:solidFill>
                <a:latin typeface="Arial"/>
                <a:cs typeface="Arial"/>
              </a:rPr>
              <a:t>in</a:t>
            </a:r>
            <a:r>
              <a:rPr sz="3200" spc="-105" dirty="0">
                <a:solidFill>
                  <a:srgbClr val="1F487C"/>
                </a:solidFill>
                <a:latin typeface="Arial"/>
                <a:cs typeface="Arial"/>
              </a:rPr>
              <a:t> </a:t>
            </a:r>
            <a:r>
              <a:rPr sz="3200" spc="-10" dirty="0">
                <a:solidFill>
                  <a:srgbClr val="1F487C"/>
                </a:solidFill>
                <a:latin typeface="Arial"/>
                <a:cs typeface="Arial"/>
              </a:rPr>
              <a:t>private industry</a:t>
            </a:r>
            <a:endParaRPr sz="3200">
              <a:latin typeface="Arial"/>
              <a:cs typeface="Aria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84150" rIns="0" bIns="0" rtlCol="0">
            <a:spAutoFit/>
          </a:bodyPr>
          <a:lstStyle/>
          <a:p>
            <a:pPr marL="2615565">
              <a:lnSpc>
                <a:spcPct val="100000"/>
              </a:lnSpc>
              <a:spcBef>
                <a:spcPts val="100"/>
              </a:spcBef>
            </a:pPr>
            <a:r>
              <a:rPr sz="2500" dirty="0"/>
              <a:t>NEXCOM</a:t>
            </a:r>
            <a:r>
              <a:rPr sz="2500" spc="-5" dirty="0"/>
              <a:t> </a:t>
            </a:r>
            <a:r>
              <a:rPr sz="2500" dirty="0"/>
              <a:t>Retirement</a:t>
            </a:r>
            <a:r>
              <a:rPr sz="2500" spc="-5" dirty="0"/>
              <a:t> </a:t>
            </a:r>
            <a:r>
              <a:rPr sz="2500" spc="-20" dirty="0"/>
              <a:t>Plan</a:t>
            </a:r>
            <a:endParaRPr sz="2500"/>
          </a:p>
        </p:txBody>
      </p:sp>
      <p:sp>
        <p:nvSpPr>
          <p:cNvPr id="3" name="object 3"/>
          <p:cNvSpPr txBox="1"/>
          <p:nvPr/>
        </p:nvSpPr>
        <p:spPr>
          <a:xfrm>
            <a:off x="993139" y="762254"/>
            <a:ext cx="7356475" cy="4988560"/>
          </a:xfrm>
          <a:prstGeom prst="rect">
            <a:avLst/>
          </a:prstGeom>
        </p:spPr>
        <p:txBody>
          <a:bodyPr vert="horz" wrap="square" lIns="0" tIns="12700" rIns="0" bIns="0" rtlCol="0">
            <a:spAutoFit/>
          </a:bodyPr>
          <a:lstStyle/>
          <a:p>
            <a:pPr marR="194945" algn="ctr">
              <a:lnSpc>
                <a:spcPct val="100000"/>
              </a:lnSpc>
              <a:spcBef>
                <a:spcPts val="100"/>
              </a:spcBef>
            </a:pPr>
            <a:r>
              <a:rPr sz="2800" u="sng" dirty="0">
                <a:solidFill>
                  <a:srgbClr val="001F5F"/>
                </a:solidFill>
                <a:uFill>
                  <a:solidFill>
                    <a:srgbClr val="001F5F"/>
                  </a:solidFill>
                </a:uFill>
                <a:latin typeface="Arial"/>
                <a:cs typeface="Arial"/>
              </a:rPr>
              <a:t>Retirement</a:t>
            </a:r>
            <a:r>
              <a:rPr sz="2800" u="sng" spc="-15" dirty="0">
                <a:solidFill>
                  <a:srgbClr val="001F5F"/>
                </a:solidFill>
                <a:uFill>
                  <a:solidFill>
                    <a:srgbClr val="001F5F"/>
                  </a:solidFill>
                </a:uFill>
                <a:latin typeface="Arial"/>
                <a:cs typeface="Arial"/>
              </a:rPr>
              <a:t> </a:t>
            </a:r>
            <a:r>
              <a:rPr sz="2800" u="sng" spc="-10" dirty="0">
                <a:solidFill>
                  <a:srgbClr val="001F5F"/>
                </a:solidFill>
                <a:uFill>
                  <a:solidFill>
                    <a:srgbClr val="001F5F"/>
                  </a:solidFill>
                </a:uFill>
                <a:latin typeface="Arial"/>
                <a:cs typeface="Arial"/>
              </a:rPr>
              <a:t>Formula</a:t>
            </a:r>
            <a:endParaRPr sz="2800">
              <a:latin typeface="Arial"/>
              <a:cs typeface="Arial"/>
            </a:endParaRPr>
          </a:p>
          <a:p>
            <a:pPr>
              <a:lnSpc>
                <a:spcPct val="100000"/>
              </a:lnSpc>
              <a:spcBef>
                <a:spcPts val="45"/>
              </a:spcBef>
            </a:pPr>
            <a:endParaRPr sz="3550">
              <a:latin typeface="Arial"/>
              <a:cs typeface="Arial"/>
            </a:endParaRPr>
          </a:p>
          <a:p>
            <a:pPr marL="298450" marR="5080" indent="-285750">
              <a:lnSpc>
                <a:spcPct val="100000"/>
              </a:lnSpc>
              <a:buChar char="•"/>
              <a:tabLst>
                <a:tab pos="298450" algn="l"/>
              </a:tabLst>
            </a:pPr>
            <a:r>
              <a:rPr sz="2800" dirty="0">
                <a:solidFill>
                  <a:srgbClr val="001F5F"/>
                </a:solidFill>
                <a:latin typeface="Arial"/>
                <a:cs typeface="Arial"/>
              </a:rPr>
              <a:t>The</a:t>
            </a:r>
            <a:r>
              <a:rPr sz="2800" spc="-5" dirty="0">
                <a:solidFill>
                  <a:srgbClr val="001F5F"/>
                </a:solidFill>
                <a:latin typeface="Arial"/>
                <a:cs typeface="Arial"/>
              </a:rPr>
              <a:t> </a:t>
            </a:r>
            <a:r>
              <a:rPr sz="2800" dirty="0">
                <a:solidFill>
                  <a:srgbClr val="001F5F"/>
                </a:solidFill>
                <a:latin typeface="Arial"/>
                <a:cs typeface="Arial"/>
              </a:rPr>
              <a:t>average of</a:t>
            </a:r>
            <a:r>
              <a:rPr sz="2800" spc="-5" dirty="0">
                <a:solidFill>
                  <a:srgbClr val="001F5F"/>
                </a:solidFill>
                <a:latin typeface="Arial"/>
                <a:cs typeface="Arial"/>
              </a:rPr>
              <a:t> </a:t>
            </a:r>
            <a:r>
              <a:rPr sz="2800" dirty="0">
                <a:solidFill>
                  <a:srgbClr val="001F5F"/>
                </a:solidFill>
                <a:latin typeface="Arial"/>
                <a:cs typeface="Arial"/>
              </a:rPr>
              <a:t>the</a:t>
            </a:r>
            <a:r>
              <a:rPr sz="2800" spc="-5" dirty="0">
                <a:solidFill>
                  <a:srgbClr val="001F5F"/>
                </a:solidFill>
                <a:latin typeface="Arial"/>
                <a:cs typeface="Arial"/>
              </a:rPr>
              <a:t> </a:t>
            </a:r>
            <a:r>
              <a:rPr sz="2800" dirty="0">
                <a:solidFill>
                  <a:srgbClr val="001F5F"/>
                </a:solidFill>
                <a:latin typeface="Arial"/>
                <a:cs typeface="Arial"/>
              </a:rPr>
              <a:t>highest</a:t>
            </a:r>
            <a:r>
              <a:rPr sz="2800" spc="-5" dirty="0">
                <a:solidFill>
                  <a:srgbClr val="001F5F"/>
                </a:solidFill>
                <a:latin typeface="Arial"/>
                <a:cs typeface="Arial"/>
              </a:rPr>
              <a:t> </a:t>
            </a:r>
            <a:r>
              <a:rPr sz="2800" dirty="0">
                <a:solidFill>
                  <a:srgbClr val="001F5F"/>
                </a:solidFill>
                <a:latin typeface="Arial"/>
                <a:cs typeface="Arial"/>
              </a:rPr>
              <a:t>36</a:t>
            </a:r>
            <a:r>
              <a:rPr sz="2800" spc="-5" dirty="0">
                <a:solidFill>
                  <a:srgbClr val="001F5F"/>
                </a:solidFill>
                <a:latin typeface="Arial"/>
                <a:cs typeface="Arial"/>
              </a:rPr>
              <a:t> </a:t>
            </a:r>
            <a:r>
              <a:rPr sz="2800" spc="-10" dirty="0">
                <a:solidFill>
                  <a:srgbClr val="001F5F"/>
                </a:solidFill>
                <a:latin typeface="Arial"/>
                <a:cs typeface="Arial"/>
              </a:rPr>
              <a:t>consecutive </a:t>
            </a:r>
            <a:r>
              <a:rPr sz="2800" dirty="0">
                <a:solidFill>
                  <a:srgbClr val="001F5F"/>
                </a:solidFill>
                <a:latin typeface="Arial"/>
                <a:cs typeface="Arial"/>
              </a:rPr>
              <a:t>months</a:t>
            </a:r>
            <a:r>
              <a:rPr sz="2800" spc="-10" dirty="0">
                <a:solidFill>
                  <a:srgbClr val="001F5F"/>
                </a:solidFill>
                <a:latin typeface="Arial"/>
                <a:cs typeface="Arial"/>
              </a:rPr>
              <a:t> </a:t>
            </a:r>
            <a:r>
              <a:rPr sz="2800" dirty="0">
                <a:solidFill>
                  <a:srgbClr val="001F5F"/>
                </a:solidFill>
                <a:latin typeface="Arial"/>
                <a:cs typeface="Arial"/>
              </a:rPr>
              <a:t>of</a:t>
            </a:r>
            <a:r>
              <a:rPr sz="2800" spc="-10" dirty="0">
                <a:solidFill>
                  <a:srgbClr val="001F5F"/>
                </a:solidFill>
                <a:latin typeface="Arial"/>
                <a:cs typeface="Arial"/>
              </a:rPr>
              <a:t> </a:t>
            </a:r>
            <a:r>
              <a:rPr sz="2800" dirty="0">
                <a:solidFill>
                  <a:srgbClr val="001F5F"/>
                </a:solidFill>
                <a:latin typeface="Arial"/>
                <a:cs typeface="Arial"/>
              </a:rPr>
              <a:t>earnings</a:t>
            </a:r>
            <a:r>
              <a:rPr sz="2800" spc="-5" dirty="0">
                <a:solidFill>
                  <a:srgbClr val="001F5F"/>
                </a:solidFill>
                <a:latin typeface="Arial"/>
                <a:cs typeface="Arial"/>
              </a:rPr>
              <a:t> </a:t>
            </a:r>
            <a:r>
              <a:rPr sz="2800" dirty="0">
                <a:solidFill>
                  <a:srgbClr val="001F5F"/>
                </a:solidFill>
                <a:latin typeface="Arial"/>
                <a:cs typeface="Arial"/>
              </a:rPr>
              <a:t>during</a:t>
            </a:r>
            <a:r>
              <a:rPr sz="2800" spc="-5" dirty="0">
                <a:solidFill>
                  <a:srgbClr val="001F5F"/>
                </a:solidFill>
                <a:latin typeface="Arial"/>
                <a:cs typeface="Arial"/>
              </a:rPr>
              <a:t> </a:t>
            </a:r>
            <a:r>
              <a:rPr sz="2800" dirty="0">
                <a:solidFill>
                  <a:srgbClr val="001F5F"/>
                </a:solidFill>
                <a:latin typeface="Arial"/>
                <a:cs typeface="Arial"/>
              </a:rPr>
              <a:t>which</a:t>
            </a:r>
            <a:r>
              <a:rPr sz="2800" spc="-5" dirty="0">
                <a:solidFill>
                  <a:srgbClr val="001F5F"/>
                </a:solidFill>
                <a:latin typeface="Arial"/>
                <a:cs typeface="Arial"/>
              </a:rPr>
              <a:t> </a:t>
            </a:r>
            <a:r>
              <a:rPr sz="2800" dirty="0">
                <a:solidFill>
                  <a:srgbClr val="001F5F"/>
                </a:solidFill>
                <a:latin typeface="Arial"/>
                <a:cs typeface="Arial"/>
              </a:rPr>
              <a:t>you</a:t>
            </a:r>
            <a:r>
              <a:rPr sz="2800" spc="-10" dirty="0">
                <a:solidFill>
                  <a:srgbClr val="001F5F"/>
                </a:solidFill>
                <a:latin typeface="Arial"/>
                <a:cs typeface="Arial"/>
              </a:rPr>
              <a:t> </a:t>
            </a:r>
            <a:r>
              <a:rPr sz="2800" spc="-20" dirty="0">
                <a:solidFill>
                  <a:srgbClr val="001F5F"/>
                </a:solidFill>
                <a:latin typeface="Arial"/>
                <a:cs typeface="Arial"/>
              </a:rPr>
              <a:t>made </a:t>
            </a:r>
            <a:r>
              <a:rPr sz="2800" dirty="0">
                <a:solidFill>
                  <a:srgbClr val="001F5F"/>
                </a:solidFill>
                <a:latin typeface="Arial"/>
                <a:cs typeface="Arial"/>
              </a:rPr>
              <a:t>contributions</a:t>
            </a:r>
            <a:r>
              <a:rPr sz="2800" spc="-10" dirty="0">
                <a:solidFill>
                  <a:srgbClr val="001F5F"/>
                </a:solidFill>
                <a:latin typeface="Arial"/>
                <a:cs typeface="Arial"/>
              </a:rPr>
              <a:t> </a:t>
            </a:r>
            <a:r>
              <a:rPr sz="2800" dirty="0">
                <a:solidFill>
                  <a:srgbClr val="001F5F"/>
                </a:solidFill>
                <a:latin typeface="Arial"/>
                <a:cs typeface="Arial"/>
              </a:rPr>
              <a:t>to</a:t>
            </a:r>
            <a:r>
              <a:rPr sz="2800" spc="-5" dirty="0">
                <a:solidFill>
                  <a:srgbClr val="001F5F"/>
                </a:solidFill>
                <a:latin typeface="Arial"/>
                <a:cs typeface="Arial"/>
              </a:rPr>
              <a:t> </a:t>
            </a:r>
            <a:r>
              <a:rPr sz="2800" dirty="0">
                <a:solidFill>
                  <a:srgbClr val="001F5F"/>
                </a:solidFill>
                <a:latin typeface="Arial"/>
                <a:cs typeface="Arial"/>
              </a:rPr>
              <a:t>the</a:t>
            </a:r>
            <a:r>
              <a:rPr sz="2800" spc="-5" dirty="0">
                <a:solidFill>
                  <a:srgbClr val="001F5F"/>
                </a:solidFill>
                <a:latin typeface="Arial"/>
                <a:cs typeface="Arial"/>
              </a:rPr>
              <a:t> </a:t>
            </a:r>
            <a:r>
              <a:rPr sz="2800" dirty="0">
                <a:solidFill>
                  <a:srgbClr val="001F5F"/>
                </a:solidFill>
                <a:latin typeface="Arial"/>
                <a:cs typeface="Arial"/>
              </a:rPr>
              <a:t>Plan</a:t>
            </a:r>
            <a:r>
              <a:rPr sz="2800" spc="-5" dirty="0">
                <a:solidFill>
                  <a:srgbClr val="001F5F"/>
                </a:solidFill>
                <a:latin typeface="Arial"/>
                <a:cs typeface="Arial"/>
              </a:rPr>
              <a:t> </a:t>
            </a:r>
            <a:r>
              <a:rPr sz="2800" dirty="0">
                <a:solidFill>
                  <a:srgbClr val="001F5F"/>
                </a:solidFill>
                <a:latin typeface="Arial"/>
                <a:cs typeface="Arial"/>
              </a:rPr>
              <a:t>(times</a:t>
            </a:r>
            <a:r>
              <a:rPr sz="2800" spc="-5" dirty="0">
                <a:solidFill>
                  <a:srgbClr val="001F5F"/>
                </a:solidFill>
                <a:latin typeface="Arial"/>
                <a:cs typeface="Arial"/>
              </a:rPr>
              <a:t> </a:t>
            </a:r>
            <a:r>
              <a:rPr sz="2800" dirty="0">
                <a:solidFill>
                  <a:srgbClr val="001F5F"/>
                </a:solidFill>
                <a:latin typeface="Arial"/>
                <a:cs typeface="Arial"/>
              </a:rPr>
              <a:t>your</a:t>
            </a:r>
            <a:r>
              <a:rPr sz="2800" spc="-5" dirty="0">
                <a:solidFill>
                  <a:srgbClr val="001F5F"/>
                </a:solidFill>
                <a:latin typeface="Arial"/>
                <a:cs typeface="Arial"/>
              </a:rPr>
              <a:t> </a:t>
            </a:r>
            <a:r>
              <a:rPr sz="2800" dirty="0">
                <a:solidFill>
                  <a:srgbClr val="001F5F"/>
                </a:solidFill>
                <a:latin typeface="Arial"/>
                <a:cs typeface="Arial"/>
              </a:rPr>
              <a:t>years </a:t>
            </a:r>
            <a:r>
              <a:rPr sz="2800" spc="-25" dirty="0">
                <a:solidFill>
                  <a:srgbClr val="001F5F"/>
                </a:solidFill>
                <a:latin typeface="Arial"/>
                <a:cs typeface="Arial"/>
              </a:rPr>
              <a:t>of </a:t>
            </a:r>
            <a:r>
              <a:rPr sz="2800" dirty="0">
                <a:solidFill>
                  <a:srgbClr val="001F5F"/>
                </a:solidFill>
                <a:latin typeface="Arial"/>
                <a:cs typeface="Arial"/>
              </a:rPr>
              <a:t>credited</a:t>
            </a:r>
            <a:r>
              <a:rPr sz="2800" spc="-25" dirty="0">
                <a:solidFill>
                  <a:srgbClr val="001F5F"/>
                </a:solidFill>
                <a:latin typeface="Arial"/>
                <a:cs typeface="Arial"/>
              </a:rPr>
              <a:t> </a:t>
            </a:r>
            <a:r>
              <a:rPr sz="2800" spc="-10" dirty="0">
                <a:solidFill>
                  <a:srgbClr val="001F5F"/>
                </a:solidFill>
                <a:latin typeface="Arial"/>
                <a:cs typeface="Arial"/>
              </a:rPr>
              <a:t>service).</a:t>
            </a:r>
            <a:endParaRPr sz="2800">
              <a:latin typeface="Arial"/>
              <a:cs typeface="Arial"/>
            </a:endParaRPr>
          </a:p>
          <a:p>
            <a:pPr marL="298450" marR="15240" indent="-285750">
              <a:lnSpc>
                <a:spcPct val="100000"/>
              </a:lnSpc>
              <a:spcBef>
                <a:spcPts val="675"/>
              </a:spcBef>
              <a:buChar char="•"/>
              <a:tabLst>
                <a:tab pos="298450" algn="l"/>
              </a:tabLst>
            </a:pPr>
            <a:r>
              <a:rPr sz="2800" dirty="0">
                <a:solidFill>
                  <a:srgbClr val="001F5F"/>
                </a:solidFill>
                <a:latin typeface="Arial"/>
                <a:cs typeface="Arial"/>
              </a:rPr>
              <a:t>Social</a:t>
            </a:r>
            <a:r>
              <a:rPr sz="2800" spc="-15" dirty="0">
                <a:solidFill>
                  <a:srgbClr val="001F5F"/>
                </a:solidFill>
                <a:latin typeface="Arial"/>
                <a:cs typeface="Arial"/>
              </a:rPr>
              <a:t> </a:t>
            </a:r>
            <a:r>
              <a:rPr sz="2800" dirty="0">
                <a:solidFill>
                  <a:srgbClr val="001F5F"/>
                </a:solidFill>
                <a:latin typeface="Arial"/>
                <a:cs typeface="Arial"/>
              </a:rPr>
              <a:t>Security</a:t>
            </a:r>
            <a:r>
              <a:rPr sz="2800" spc="-15" dirty="0">
                <a:solidFill>
                  <a:srgbClr val="001F5F"/>
                </a:solidFill>
                <a:latin typeface="Arial"/>
                <a:cs typeface="Arial"/>
              </a:rPr>
              <a:t> </a:t>
            </a:r>
            <a:r>
              <a:rPr sz="2800" dirty="0">
                <a:solidFill>
                  <a:srgbClr val="001F5F"/>
                </a:solidFill>
                <a:latin typeface="Arial"/>
                <a:cs typeface="Arial"/>
              </a:rPr>
              <a:t>Offset</a:t>
            </a:r>
            <a:r>
              <a:rPr sz="2800" spc="-40" dirty="0">
                <a:solidFill>
                  <a:srgbClr val="001F5F"/>
                </a:solidFill>
                <a:latin typeface="Arial"/>
                <a:cs typeface="Arial"/>
              </a:rPr>
              <a:t> </a:t>
            </a:r>
            <a:r>
              <a:rPr sz="2800" dirty="0">
                <a:solidFill>
                  <a:srgbClr val="001F5F"/>
                </a:solidFill>
                <a:latin typeface="Arial"/>
                <a:cs typeface="Arial"/>
              </a:rPr>
              <a:t>applies</a:t>
            </a:r>
            <a:r>
              <a:rPr sz="2800" spc="-10" dirty="0">
                <a:solidFill>
                  <a:srgbClr val="001F5F"/>
                </a:solidFill>
                <a:latin typeface="Arial"/>
                <a:cs typeface="Arial"/>
              </a:rPr>
              <a:t> </a:t>
            </a:r>
            <a:r>
              <a:rPr sz="2800" dirty="0">
                <a:solidFill>
                  <a:srgbClr val="001F5F"/>
                </a:solidFill>
                <a:latin typeface="Arial"/>
                <a:cs typeface="Arial"/>
              </a:rPr>
              <a:t>at</a:t>
            </a:r>
            <a:r>
              <a:rPr sz="2800" spc="-175" dirty="0">
                <a:solidFill>
                  <a:srgbClr val="001F5F"/>
                </a:solidFill>
                <a:latin typeface="Arial"/>
                <a:cs typeface="Arial"/>
              </a:rPr>
              <a:t> </a:t>
            </a:r>
            <a:r>
              <a:rPr sz="2800" dirty="0">
                <a:solidFill>
                  <a:srgbClr val="001F5F"/>
                </a:solidFill>
                <a:latin typeface="Arial"/>
                <a:cs typeface="Arial"/>
              </a:rPr>
              <a:t>Age</a:t>
            </a:r>
            <a:r>
              <a:rPr sz="2800" spc="-15" dirty="0">
                <a:solidFill>
                  <a:srgbClr val="001F5F"/>
                </a:solidFill>
                <a:latin typeface="Arial"/>
                <a:cs typeface="Arial"/>
              </a:rPr>
              <a:t> </a:t>
            </a:r>
            <a:r>
              <a:rPr sz="2800" dirty="0">
                <a:solidFill>
                  <a:srgbClr val="001F5F"/>
                </a:solidFill>
                <a:latin typeface="Arial"/>
                <a:cs typeface="Arial"/>
              </a:rPr>
              <a:t>62</a:t>
            </a:r>
            <a:r>
              <a:rPr sz="2800" spc="-10" dirty="0">
                <a:solidFill>
                  <a:srgbClr val="001F5F"/>
                </a:solidFill>
                <a:latin typeface="Arial"/>
                <a:cs typeface="Arial"/>
              </a:rPr>
              <a:t> </a:t>
            </a:r>
            <a:r>
              <a:rPr sz="2800" spc="-25" dirty="0">
                <a:solidFill>
                  <a:srgbClr val="001F5F"/>
                </a:solidFill>
                <a:latin typeface="Arial"/>
                <a:cs typeface="Arial"/>
              </a:rPr>
              <a:t>or </a:t>
            </a:r>
            <a:r>
              <a:rPr sz="2800" dirty="0">
                <a:solidFill>
                  <a:srgbClr val="001F5F"/>
                </a:solidFill>
                <a:latin typeface="Arial"/>
                <a:cs typeface="Arial"/>
              </a:rPr>
              <a:t>later</a:t>
            </a:r>
            <a:r>
              <a:rPr sz="2800" spc="-10" dirty="0">
                <a:solidFill>
                  <a:srgbClr val="001F5F"/>
                </a:solidFill>
                <a:latin typeface="Arial"/>
                <a:cs typeface="Arial"/>
              </a:rPr>
              <a:t> </a:t>
            </a:r>
            <a:r>
              <a:rPr sz="2800" dirty="0">
                <a:solidFill>
                  <a:srgbClr val="001F5F"/>
                </a:solidFill>
                <a:latin typeface="Arial"/>
                <a:cs typeface="Arial"/>
              </a:rPr>
              <a:t>depending</a:t>
            </a:r>
            <a:r>
              <a:rPr sz="2800" spc="10" dirty="0">
                <a:solidFill>
                  <a:srgbClr val="001F5F"/>
                </a:solidFill>
                <a:latin typeface="Arial"/>
                <a:cs typeface="Arial"/>
              </a:rPr>
              <a:t> </a:t>
            </a:r>
            <a:r>
              <a:rPr sz="2800" dirty="0">
                <a:solidFill>
                  <a:srgbClr val="001F5F"/>
                </a:solidFill>
                <a:latin typeface="Arial"/>
                <a:cs typeface="Arial"/>
              </a:rPr>
              <a:t>upon your age at</a:t>
            </a:r>
            <a:r>
              <a:rPr sz="2800" spc="5" dirty="0">
                <a:solidFill>
                  <a:srgbClr val="001F5F"/>
                </a:solidFill>
                <a:latin typeface="Arial"/>
                <a:cs typeface="Arial"/>
              </a:rPr>
              <a:t> </a:t>
            </a:r>
            <a:r>
              <a:rPr sz="2800" spc="-10" dirty="0">
                <a:solidFill>
                  <a:srgbClr val="001F5F"/>
                </a:solidFill>
                <a:latin typeface="Arial"/>
                <a:cs typeface="Arial"/>
              </a:rPr>
              <a:t>retirement.</a:t>
            </a:r>
            <a:endParaRPr sz="2800">
              <a:latin typeface="Arial"/>
              <a:cs typeface="Arial"/>
            </a:endParaRPr>
          </a:p>
          <a:p>
            <a:pPr marL="298450" marR="262890" indent="-285750" algn="just">
              <a:lnSpc>
                <a:spcPct val="100000"/>
              </a:lnSpc>
              <a:spcBef>
                <a:spcPts val="670"/>
              </a:spcBef>
              <a:buChar char="•"/>
              <a:tabLst>
                <a:tab pos="298450" algn="l"/>
              </a:tabLst>
            </a:pPr>
            <a:r>
              <a:rPr sz="2800" dirty="0">
                <a:solidFill>
                  <a:srgbClr val="001F5F"/>
                </a:solidFill>
                <a:latin typeface="Arial"/>
                <a:cs typeface="Arial"/>
              </a:rPr>
              <a:t>With</a:t>
            </a:r>
            <a:r>
              <a:rPr sz="2800" spc="-5" dirty="0">
                <a:solidFill>
                  <a:srgbClr val="001F5F"/>
                </a:solidFill>
                <a:latin typeface="Arial"/>
                <a:cs typeface="Arial"/>
              </a:rPr>
              <a:t> </a:t>
            </a:r>
            <a:r>
              <a:rPr sz="2800" dirty="0">
                <a:solidFill>
                  <a:srgbClr val="001F5F"/>
                </a:solidFill>
                <a:latin typeface="Arial"/>
                <a:cs typeface="Arial"/>
              </a:rPr>
              <a:t>35</a:t>
            </a:r>
            <a:r>
              <a:rPr sz="2800" spc="-5" dirty="0">
                <a:solidFill>
                  <a:srgbClr val="001F5F"/>
                </a:solidFill>
                <a:latin typeface="Arial"/>
                <a:cs typeface="Arial"/>
              </a:rPr>
              <a:t> </a:t>
            </a:r>
            <a:r>
              <a:rPr sz="2800" dirty="0">
                <a:solidFill>
                  <a:srgbClr val="001F5F"/>
                </a:solidFill>
                <a:latin typeface="Arial"/>
                <a:cs typeface="Arial"/>
              </a:rPr>
              <a:t>years of</a:t>
            </a:r>
            <a:r>
              <a:rPr sz="2800" spc="-15" dirty="0">
                <a:solidFill>
                  <a:srgbClr val="001F5F"/>
                </a:solidFill>
                <a:latin typeface="Arial"/>
                <a:cs typeface="Arial"/>
              </a:rPr>
              <a:t> </a:t>
            </a:r>
            <a:r>
              <a:rPr sz="2800" dirty="0">
                <a:solidFill>
                  <a:srgbClr val="001F5F"/>
                </a:solidFill>
                <a:latin typeface="Arial"/>
                <a:cs typeface="Arial"/>
              </a:rPr>
              <a:t>service</a:t>
            </a:r>
            <a:r>
              <a:rPr sz="2800" spc="-5" dirty="0">
                <a:solidFill>
                  <a:srgbClr val="001F5F"/>
                </a:solidFill>
                <a:latin typeface="Arial"/>
                <a:cs typeface="Arial"/>
              </a:rPr>
              <a:t> </a:t>
            </a:r>
            <a:r>
              <a:rPr sz="2800" dirty="0">
                <a:solidFill>
                  <a:srgbClr val="001F5F"/>
                </a:solidFill>
                <a:latin typeface="Arial"/>
                <a:cs typeface="Arial"/>
              </a:rPr>
              <a:t>and</a:t>
            </a:r>
            <a:r>
              <a:rPr sz="2800" spc="5" dirty="0">
                <a:solidFill>
                  <a:srgbClr val="001F5F"/>
                </a:solidFill>
                <a:latin typeface="Arial"/>
                <a:cs typeface="Arial"/>
              </a:rPr>
              <a:t> </a:t>
            </a:r>
            <a:r>
              <a:rPr sz="2800" dirty="0">
                <a:solidFill>
                  <a:srgbClr val="001F5F"/>
                </a:solidFill>
                <a:latin typeface="Arial"/>
                <a:cs typeface="Arial"/>
              </a:rPr>
              <a:t>retiring</a:t>
            </a:r>
            <a:r>
              <a:rPr sz="2800" spc="-5" dirty="0">
                <a:solidFill>
                  <a:srgbClr val="001F5F"/>
                </a:solidFill>
                <a:latin typeface="Arial"/>
                <a:cs typeface="Arial"/>
              </a:rPr>
              <a:t> </a:t>
            </a:r>
            <a:r>
              <a:rPr sz="2800" dirty="0">
                <a:solidFill>
                  <a:srgbClr val="001F5F"/>
                </a:solidFill>
                <a:latin typeface="Arial"/>
                <a:cs typeface="Arial"/>
              </a:rPr>
              <a:t>at</a:t>
            </a:r>
            <a:r>
              <a:rPr sz="2800" spc="-160" dirty="0">
                <a:solidFill>
                  <a:srgbClr val="001F5F"/>
                </a:solidFill>
                <a:latin typeface="Arial"/>
                <a:cs typeface="Arial"/>
              </a:rPr>
              <a:t> </a:t>
            </a:r>
            <a:r>
              <a:rPr sz="2800" spc="-25" dirty="0">
                <a:solidFill>
                  <a:srgbClr val="001F5F"/>
                </a:solidFill>
                <a:latin typeface="Arial"/>
                <a:cs typeface="Arial"/>
              </a:rPr>
              <a:t>Age </a:t>
            </a:r>
            <a:r>
              <a:rPr sz="2800" dirty="0">
                <a:solidFill>
                  <a:srgbClr val="001F5F"/>
                </a:solidFill>
                <a:latin typeface="Arial"/>
                <a:cs typeface="Arial"/>
              </a:rPr>
              <a:t>62,</a:t>
            </a:r>
            <a:r>
              <a:rPr sz="2800" spc="-10" dirty="0">
                <a:solidFill>
                  <a:srgbClr val="001F5F"/>
                </a:solidFill>
                <a:latin typeface="Arial"/>
                <a:cs typeface="Arial"/>
              </a:rPr>
              <a:t> </a:t>
            </a:r>
            <a:r>
              <a:rPr sz="2800" dirty="0">
                <a:solidFill>
                  <a:srgbClr val="001F5F"/>
                </a:solidFill>
                <a:latin typeface="Arial"/>
                <a:cs typeface="Arial"/>
              </a:rPr>
              <a:t>we</a:t>
            </a:r>
            <a:r>
              <a:rPr sz="2800" spc="-10" dirty="0">
                <a:solidFill>
                  <a:srgbClr val="001F5F"/>
                </a:solidFill>
                <a:latin typeface="Arial"/>
                <a:cs typeface="Arial"/>
              </a:rPr>
              <a:t> </a:t>
            </a:r>
            <a:r>
              <a:rPr sz="2800" dirty="0">
                <a:solidFill>
                  <a:srgbClr val="001F5F"/>
                </a:solidFill>
                <a:latin typeface="Arial"/>
                <a:cs typeface="Arial"/>
              </a:rPr>
              <a:t>estimate</a:t>
            </a:r>
            <a:r>
              <a:rPr sz="2800" spc="-5" dirty="0">
                <a:solidFill>
                  <a:srgbClr val="001F5F"/>
                </a:solidFill>
                <a:latin typeface="Arial"/>
                <a:cs typeface="Arial"/>
              </a:rPr>
              <a:t> </a:t>
            </a:r>
            <a:r>
              <a:rPr sz="2800" dirty="0">
                <a:solidFill>
                  <a:srgbClr val="001F5F"/>
                </a:solidFill>
                <a:latin typeface="Arial"/>
                <a:cs typeface="Arial"/>
              </a:rPr>
              <a:t>an</a:t>
            </a:r>
            <a:r>
              <a:rPr sz="2800" spc="-10" dirty="0">
                <a:solidFill>
                  <a:srgbClr val="001F5F"/>
                </a:solidFill>
                <a:latin typeface="Arial"/>
                <a:cs typeface="Arial"/>
              </a:rPr>
              <a:t> </a:t>
            </a:r>
            <a:r>
              <a:rPr sz="2800" dirty="0">
                <a:solidFill>
                  <a:srgbClr val="001F5F"/>
                </a:solidFill>
                <a:latin typeface="Arial"/>
                <a:cs typeface="Arial"/>
              </a:rPr>
              <a:t>annual</a:t>
            </a:r>
            <a:r>
              <a:rPr sz="2800" spc="15" dirty="0">
                <a:solidFill>
                  <a:srgbClr val="001F5F"/>
                </a:solidFill>
                <a:latin typeface="Arial"/>
                <a:cs typeface="Arial"/>
              </a:rPr>
              <a:t> </a:t>
            </a:r>
            <a:r>
              <a:rPr sz="2800" dirty="0">
                <a:solidFill>
                  <a:srgbClr val="001F5F"/>
                </a:solidFill>
                <a:latin typeface="Arial"/>
                <a:cs typeface="Arial"/>
              </a:rPr>
              <a:t>benefit</a:t>
            </a:r>
            <a:r>
              <a:rPr sz="2800" spc="-10" dirty="0">
                <a:solidFill>
                  <a:srgbClr val="001F5F"/>
                </a:solidFill>
                <a:latin typeface="Arial"/>
                <a:cs typeface="Arial"/>
              </a:rPr>
              <a:t> </a:t>
            </a:r>
            <a:r>
              <a:rPr sz="2800" dirty="0">
                <a:solidFill>
                  <a:srgbClr val="001F5F"/>
                </a:solidFill>
                <a:latin typeface="Arial"/>
                <a:cs typeface="Arial"/>
              </a:rPr>
              <a:t>equal</a:t>
            </a:r>
            <a:r>
              <a:rPr sz="2800" spc="5" dirty="0">
                <a:solidFill>
                  <a:srgbClr val="001F5F"/>
                </a:solidFill>
                <a:latin typeface="Arial"/>
                <a:cs typeface="Arial"/>
              </a:rPr>
              <a:t> </a:t>
            </a:r>
            <a:r>
              <a:rPr sz="2800" spc="-25" dirty="0">
                <a:solidFill>
                  <a:srgbClr val="001F5F"/>
                </a:solidFill>
                <a:latin typeface="Arial"/>
                <a:cs typeface="Arial"/>
              </a:rPr>
              <a:t>to </a:t>
            </a:r>
            <a:r>
              <a:rPr sz="2800" dirty="0">
                <a:solidFill>
                  <a:srgbClr val="001F5F"/>
                </a:solidFill>
                <a:latin typeface="Arial"/>
                <a:cs typeface="Arial"/>
              </a:rPr>
              <a:t>50%</a:t>
            </a:r>
            <a:r>
              <a:rPr sz="2800" spc="-5" dirty="0">
                <a:solidFill>
                  <a:srgbClr val="001F5F"/>
                </a:solidFill>
                <a:latin typeface="Arial"/>
                <a:cs typeface="Arial"/>
              </a:rPr>
              <a:t> </a:t>
            </a:r>
            <a:r>
              <a:rPr sz="2800" dirty="0">
                <a:solidFill>
                  <a:srgbClr val="001F5F"/>
                </a:solidFill>
                <a:latin typeface="Arial"/>
                <a:cs typeface="Arial"/>
              </a:rPr>
              <a:t>of your</a:t>
            </a:r>
            <a:r>
              <a:rPr sz="2800" spc="-5" dirty="0">
                <a:solidFill>
                  <a:srgbClr val="001F5F"/>
                </a:solidFill>
                <a:latin typeface="Arial"/>
                <a:cs typeface="Arial"/>
              </a:rPr>
              <a:t> </a:t>
            </a:r>
            <a:r>
              <a:rPr sz="2800" dirty="0">
                <a:solidFill>
                  <a:srgbClr val="001F5F"/>
                </a:solidFill>
                <a:latin typeface="Arial"/>
                <a:cs typeface="Arial"/>
              </a:rPr>
              <a:t>final </a:t>
            </a:r>
            <a:r>
              <a:rPr sz="2800" spc="-10" dirty="0">
                <a:solidFill>
                  <a:srgbClr val="001F5F"/>
                </a:solidFill>
                <a:latin typeface="Arial"/>
                <a:cs typeface="Arial"/>
              </a:rPr>
              <a:t>earnings.</a:t>
            </a:r>
            <a:endParaRPr sz="2800">
              <a:latin typeface="Arial"/>
              <a:cs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87C"/>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TotalTime>
  <Words>1874</Words>
  <Application>Microsoft Office PowerPoint</Application>
  <PresentationFormat>On-screen Show (4:3)</PresentationFormat>
  <Paragraphs>207</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Times New Roman</vt:lpstr>
      <vt:lpstr>Wingdings</vt:lpstr>
      <vt:lpstr>Office Theme</vt:lpstr>
      <vt:lpstr>Retirement Benefits </vt:lpstr>
      <vt:lpstr>Agenda</vt:lpstr>
      <vt:lpstr>NEXCOM Benefit Package</vt:lpstr>
      <vt:lpstr>Retirement Income Sources</vt:lpstr>
      <vt:lpstr>NEXCOM Retirement Plan</vt:lpstr>
      <vt:lpstr>NEXCOM Early Retirement</vt:lpstr>
      <vt:lpstr>Credited Service</vt:lpstr>
      <vt:lpstr>NEXCOM Retirement Plan</vt:lpstr>
      <vt:lpstr>NEXCOM Retirement Plan</vt:lpstr>
      <vt:lpstr>NEXCOM Retirement Plan</vt:lpstr>
      <vt:lpstr>Retirement Plan – Forms of Retirement</vt:lpstr>
      <vt:lpstr>Accessing Your 401(k) Plan Funds</vt:lpstr>
      <vt:lpstr>Social Security</vt:lpstr>
      <vt:lpstr>Social Security</vt:lpstr>
      <vt:lpstr>Social Security</vt:lpstr>
      <vt:lpstr>Social Security</vt:lpstr>
      <vt:lpstr>Social Security</vt:lpstr>
      <vt:lpstr>Social Security</vt:lpstr>
      <vt:lpstr>Medicare</vt:lpstr>
      <vt:lpstr>Medicare</vt:lpstr>
      <vt:lpstr>Medicare</vt:lpstr>
      <vt:lpstr>Medicare</vt:lpstr>
      <vt:lpstr>Social Security/Medicare</vt:lpstr>
      <vt:lpstr>PowerPoint Presentation</vt:lpstr>
      <vt:lpstr>PowerPoint Presentation</vt:lpstr>
      <vt:lpstr>Post Retirement Medical Plan</vt:lpstr>
      <vt:lpstr>Life Insurance</vt:lpstr>
      <vt:lpstr>PowerPoint Presentation</vt:lpstr>
      <vt:lpstr>Next Steps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RETIREMENT PRESENTATION</dc:title>
  <cp:lastModifiedBy>Lofland, Karen</cp:lastModifiedBy>
  <cp:revision>9</cp:revision>
  <dcterms:created xsi:type="dcterms:W3CDTF">2025-05-28T14:57:48Z</dcterms:created>
  <dcterms:modified xsi:type="dcterms:W3CDTF">2025-05-28T17:31:59Z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2020-12-07T00:00:00Z</vt:filetime>
  </property>
  <property fmtid="{D5CDD505-2E9C-101B-9397-08002B2CF9AE}" pid="3" name="LastSaved">
    <vt:filetime>2025-05-28T00:00:00Z</vt:filetime>
  </property>
</Properties>
</file>